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0" r:id="rId4"/>
    <p:sldId id="403" r:id="rId5"/>
    <p:sldId id="354" r:id="rId6"/>
    <p:sldId id="353" r:id="rId7"/>
    <p:sldId id="355" r:id="rId8"/>
    <p:sldId id="401" r:id="rId9"/>
    <p:sldId id="356" r:id="rId10"/>
    <p:sldId id="358" r:id="rId11"/>
    <p:sldId id="361" r:id="rId12"/>
    <p:sldId id="360" r:id="rId13"/>
    <p:sldId id="359" r:id="rId14"/>
    <p:sldId id="357" r:id="rId15"/>
    <p:sldId id="257" r:id="rId16"/>
    <p:sldId id="258" r:id="rId17"/>
    <p:sldId id="263" r:id="rId18"/>
    <p:sldId id="264" r:id="rId19"/>
    <p:sldId id="268" r:id="rId20"/>
    <p:sldId id="391" r:id="rId21"/>
    <p:sldId id="390" r:id="rId22"/>
    <p:sldId id="389" r:id="rId23"/>
    <p:sldId id="388" r:id="rId24"/>
    <p:sldId id="392" r:id="rId25"/>
    <p:sldId id="272" r:id="rId26"/>
    <p:sldId id="307" r:id="rId27"/>
    <p:sldId id="309" r:id="rId28"/>
    <p:sldId id="310" r:id="rId29"/>
    <p:sldId id="311" r:id="rId30"/>
    <p:sldId id="386" r:id="rId31"/>
    <p:sldId id="387" r:id="rId32"/>
    <p:sldId id="308" r:id="rId33"/>
    <p:sldId id="273" r:id="rId34"/>
    <p:sldId id="281" r:id="rId35"/>
    <p:sldId id="276" r:id="rId36"/>
    <p:sldId id="278" r:id="rId37"/>
    <p:sldId id="279" r:id="rId38"/>
    <p:sldId id="321" r:id="rId39"/>
    <p:sldId id="322" r:id="rId40"/>
    <p:sldId id="280" r:id="rId41"/>
    <p:sldId id="312" r:id="rId42"/>
    <p:sldId id="313" r:id="rId43"/>
    <p:sldId id="314" r:id="rId44"/>
    <p:sldId id="315" r:id="rId45"/>
    <p:sldId id="317" r:id="rId46"/>
    <p:sldId id="318" r:id="rId47"/>
    <p:sldId id="319" r:id="rId48"/>
    <p:sldId id="320" r:id="rId49"/>
    <p:sldId id="297" r:id="rId50"/>
    <p:sldId id="298" r:id="rId51"/>
    <p:sldId id="299" r:id="rId52"/>
    <p:sldId id="269" r:id="rId53"/>
    <p:sldId id="323" r:id="rId54"/>
    <p:sldId id="327" r:id="rId55"/>
    <p:sldId id="326" r:id="rId56"/>
    <p:sldId id="328" r:id="rId57"/>
    <p:sldId id="330" r:id="rId58"/>
    <p:sldId id="331" r:id="rId59"/>
    <p:sldId id="332" r:id="rId60"/>
    <p:sldId id="333" r:id="rId61"/>
    <p:sldId id="334" r:id="rId62"/>
    <p:sldId id="394" r:id="rId63"/>
    <p:sldId id="336" r:id="rId64"/>
    <p:sldId id="338" r:id="rId65"/>
    <p:sldId id="300" r:id="rId66"/>
    <p:sldId id="296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62" r:id="rId78"/>
    <p:sldId id="363" r:id="rId79"/>
    <p:sldId id="364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01" r:id="rId88"/>
    <p:sldId id="373" r:id="rId89"/>
    <p:sldId id="374" r:id="rId90"/>
    <p:sldId id="376" r:id="rId91"/>
    <p:sldId id="377" r:id="rId92"/>
    <p:sldId id="378" r:id="rId93"/>
    <p:sldId id="380" r:id="rId94"/>
    <p:sldId id="384" r:id="rId95"/>
    <p:sldId id="385" r:id="rId96"/>
    <p:sldId id="381" r:id="rId97"/>
    <p:sldId id="382" r:id="rId98"/>
    <p:sldId id="383" r:id="rId99"/>
    <p:sldId id="282" r:id="rId100"/>
    <p:sldId id="283" r:id="rId101"/>
    <p:sldId id="285" r:id="rId102"/>
    <p:sldId id="286" r:id="rId103"/>
    <p:sldId id="287" r:id="rId104"/>
    <p:sldId id="289" r:id="rId105"/>
    <p:sldId id="290" r:id="rId106"/>
    <p:sldId id="291" r:id="rId107"/>
    <p:sldId id="292" r:id="rId108"/>
    <p:sldId id="293" r:id="rId109"/>
    <p:sldId id="294" r:id="rId110"/>
    <p:sldId id="270" r:id="rId111"/>
    <p:sldId id="271" r:id="rId112"/>
    <p:sldId id="400" r:id="rId113"/>
    <p:sldId id="393" r:id="rId114"/>
    <p:sldId id="395" r:id="rId115"/>
    <p:sldId id="396" r:id="rId116"/>
    <p:sldId id="399" r:id="rId117"/>
    <p:sldId id="398" r:id="rId118"/>
    <p:sldId id="397" r:id="rId119"/>
    <p:sldId id="265" r:id="rId120"/>
    <p:sldId id="266" r:id="rId1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lfjsguswl12@outlook.com" initials="d" lastIdx="1" clrIdx="0">
    <p:extLst>
      <p:ext uri="{19B8F6BF-5375-455C-9EA6-DF929625EA0E}">
        <p15:presenceInfo xmlns:p15="http://schemas.microsoft.com/office/powerpoint/2012/main" userId="18456135e92448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1CC73-438B-45B3-890C-EEA16DF4A0DF}" v="836" dt="2023-12-20T12:43:27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6242" autoAdjust="0"/>
  </p:normalViewPr>
  <p:slideViewPr>
    <p:cSldViewPr>
      <p:cViewPr>
        <p:scale>
          <a:sx n="75" d="100"/>
          <a:sy n="75" d="100"/>
        </p:scale>
        <p:origin x="65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0T12:12:34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14446 8498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6:32:06.4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0,'0'2,"0"-1,1 0,-1 1,1-1,-1 0,1 0,-1 1,1-1,0 0,-1 0,1 0,0 0,0 0,0 0,0 0,0 0,0 0,0 0,0 0,0-1,1 1,-1 0,0-1,0 1,1-1,1 1,42 9,-29-7,106 35,-88-25,1-2,0-1,52 7,37 5,-85-13,76 7,-39-9,142 32,-45-6,-84-24,1-4,105-8,-46 0,508 3,-630-1,-1-2,1-1,34-10,-30 7,60-7,25 12,-82 4,-1-2,1-2,-1-1,49-10,-40 4,1 2,-1 2,1 2,50 3,54-4,-117 0,48-13,-51 10,0 1,33-2,-24 4,56-14,-57 10,64-6,128 13,-149 2,-41-1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6:32:07.7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0,'4862'0,"-4825"0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6:32:09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0,'1931'0,"-1891"2,-1 2,47 10,36 5,377-12,-280-10,-176 3,-13-1,-1 1,1 1,-1 2,56 12,-21 4,-27-6,2-2,-1-2,1-1,66 4,-73-10,1 2,41 10,-37-6,52 4,140-10,-153-3,-38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6:32:10.7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1,'440'0,"-412"2,0 0,0 2,30 9,-25-5,56 5,116-13,26 2,-200 2,44 12,-47-9,0-1,31 2,-8-6,-24-1,1 1,-1 1,39 9,-33-4,0-2,51 5,-48-9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6:32:13.6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4,'77'-2,"-38"0,1 2,-1 1,0 3,61 12,-56-6,-1-2,1-2,48 0,136-7,-89-2,2487 3,-2589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6:32:15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49,'0'-2,"1"1,-1-1,1 0,-1 1,1 0,0-1,-1 1,1-1,0 1,0 0,0-1,0 1,0 0,1 0,-1 0,0 0,0 0,1 0,-1 0,0 0,1 1,-1-1,1 0,-1 1,1 0,2-1,48-9,-48 9,105-6,151 7,-100 3,2949-3,-3076 2,0 2,0 1,-1 1,60 21,45 9,-59-26,-50-8,56 14,-14 0,-37-11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6:32:16.2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0,'440'0,"-413"2,0 0,0 2,34 10,-29-6,58 6,-7-11,-39-2,-1 2,49 9,-21-1,0-2,137-3,-181-4,0 0,0 2,36 10,-31-7,56 7,383-11,-242-6,1741 3,-1933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5:08:19.0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0,'2295'0,"-2269"2,0 0,49 13,-48-9,1-1,36 2,18-7,-54-2,0 2,0 1,0 1,47 10,-40-4,1-1,-1-2,46 1,112-8,-65-1,7 0,152 7,-201 13,-65-12,1 0,28 2,123-5,-142-2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5:08:20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1,'3318'0,"-3288"0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5:08:23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1 107,'0'-3,"0"0,1 0,-1 0,1 0,0 0,0 0,0 0,1 0,-1 0,0 1,1-1,0 0,0 1,0-1,0 1,0 0,0 0,1 0,-1 0,1 0,-1 0,1 1,0-1,-1 1,1 0,0-1,0 1,0 1,0-1,0 0,5 0,14-2,-1 1,1 0,33 3,-32 0,1777 3,-1056-5,-717-1,0-1,46-10,-44 7,0 1,32-2,331 6,-184 3,-178-2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5:08:37.0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42,'62'1,"-31"1,-1-2,1-1,-1-1,55-12,-33 4,1 2,-1 2,1 3,98 6,-38-1,-86 0,0 1,-1 2,1 0,42 15,-37-10,0-1,48 6,25 3,-73-11,-1-1,45 2,-30-7,225-4,-201-13,-26 5,-18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5:52:38.8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1,'1174'0,"-1115"4,-1 2,111 26,37 6,-8-30,-133-8,1 3,70 12,-48-1,141 3,93-19,-112-1,1146 3,-1318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04:15:55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17791 8816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6:31:58.2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3,'67'-1,"-13"0,0 2,0 2,67 13,-52-5,0-3,0-3,78-5,53 4,-48 17,-98-12,74 4,179 9,54 1,2290-25,-2638 3,0-2,0 0,0 0,15-5,0-3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1T06:32:04.7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92,'58'1,"-22"1,0-2,0-2,-1-1,51-11,-42 4,0 2,1 1,44 1,139 8,-87 0,-57 0,-27 0,0-3,-1-1,84-16,-79 6,1 3,78-1,128 11,-98 2,-84-3,-49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5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9.png"/><Relationship Id="rId4" Type="http://schemas.openxmlformats.org/officeDocument/2006/relationships/image" Target="../media/image37.png"/><Relationship Id="rId9" Type="http://schemas.openxmlformats.org/officeDocument/2006/relationships/image" Target="../media/image18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1.png"/><Relationship Id="rId4" Type="http://schemas.openxmlformats.org/officeDocument/2006/relationships/image" Target="../media/image37.png"/><Relationship Id="rId9" Type="http://schemas.openxmlformats.org/officeDocument/2006/relationships/image" Target="../media/image19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3.png"/><Relationship Id="rId4" Type="http://schemas.openxmlformats.org/officeDocument/2006/relationships/image" Target="../media/image37.png"/><Relationship Id="rId9" Type="http://schemas.openxmlformats.org/officeDocument/2006/relationships/image" Target="../media/image19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5.png"/><Relationship Id="rId4" Type="http://schemas.openxmlformats.org/officeDocument/2006/relationships/image" Target="../media/image37.png"/><Relationship Id="rId9" Type="http://schemas.openxmlformats.org/officeDocument/2006/relationships/image" Target="../media/image19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9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9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9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9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02.png"/><Relationship Id="rId5" Type="http://schemas.openxmlformats.org/officeDocument/2006/relationships/image" Target="../media/image13.png"/><Relationship Id="rId10" Type="http://schemas.openxmlformats.org/officeDocument/2006/relationships/image" Target="../media/image201.png"/><Relationship Id="rId4" Type="http://schemas.openxmlformats.org/officeDocument/2006/relationships/image" Target="../media/image37.png"/><Relationship Id="rId9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64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63.png"/><Relationship Id="rId14" Type="http://schemas.openxmlformats.org/officeDocument/2006/relationships/image" Target="../media/image6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8.png"/><Relationship Id="rId5" Type="http://schemas.openxmlformats.org/officeDocument/2006/relationships/image" Target="../media/image13.png"/><Relationship Id="rId10" Type="http://schemas.openxmlformats.org/officeDocument/2006/relationships/image" Target="../media/image57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6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5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3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16.png"/><Relationship Id="rId4" Type="http://schemas.openxmlformats.org/officeDocument/2006/relationships/image" Target="../media/image64.png"/><Relationship Id="rId9" Type="http://schemas.openxmlformats.org/officeDocument/2006/relationships/image" Target="../media/image20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9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7.png"/><Relationship Id="rId5" Type="http://schemas.openxmlformats.org/officeDocument/2006/relationships/image" Target="../media/image13.png"/><Relationship Id="rId15" Type="http://schemas.openxmlformats.org/officeDocument/2006/relationships/image" Target="../media/image60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56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28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8.jpeg"/><Relationship Id="rId4" Type="http://schemas.openxmlformats.org/officeDocument/2006/relationships/image" Target="../media/image37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9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7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56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9.png"/><Relationship Id="rId4" Type="http://schemas.openxmlformats.org/officeDocument/2006/relationships/image" Target="../media/image37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81.png"/><Relationship Id="rId4" Type="http://schemas.openxmlformats.org/officeDocument/2006/relationships/image" Target="../media/image37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75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5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customXml" Target="../ink/ink1.xml"/><Relationship Id="rId4" Type="http://schemas.openxmlformats.org/officeDocument/2006/relationships/image" Target="../media/image37.png"/><Relationship Id="rId9" Type="http://schemas.openxmlformats.org/officeDocument/2006/relationships/image" Target="../media/image82.png"/><Relationship Id="rId1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3.xml"/><Relationship Id="rId18" Type="http://schemas.openxmlformats.org/officeDocument/2006/relationships/image" Target="../media/image60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570.png"/><Relationship Id="rId17" Type="http://schemas.openxmlformats.org/officeDocument/2006/relationships/customXml" Target="../ink/ink5.xml"/><Relationship Id="rId2" Type="http://schemas.openxmlformats.org/officeDocument/2006/relationships/image" Target="../media/image1.png"/><Relationship Id="rId16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2.xml"/><Relationship Id="rId5" Type="http://schemas.openxmlformats.org/officeDocument/2006/relationships/image" Target="../media/image13.png"/><Relationship Id="rId15" Type="http://schemas.openxmlformats.org/officeDocument/2006/relationships/customXml" Target="../ink/ink4.xml"/><Relationship Id="rId10" Type="http://schemas.openxmlformats.org/officeDocument/2006/relationships/image" Target="../media/image85.png"/><Relationship Id="rId4" Type="http://schemas.openxmlformats.org/officeDocument/2006/relationships/image" Target="../media/image37.png"/><Relationship Id="rId9" Type="http://schemas.openxmlformats.org/officeDocument/2006/relationships/image" Target="../media/image84.png"/><Relationship Id="rId14" Type="http://schemas.openxmlformats.org/officeDocument/2006/relationships/image" Target="../media/image5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9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88.png"/><Relationship Id="rId5" Type="http://schemas.openxmlformats.org/officeDocument/2006/relationships/image" Target="../media/image13.png"/><Relationship Id="rId10" Type="http://schemas.openxmlformats.org/officeDocument/2006/relationships/image" Target="../media/image87.png"/><Relationship Id="rId4" Type="http://schemas.openxmlformats.org/officeDocument/2006/relationships/image" Target="../media/image37.png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3.png"/><Relationship Id="rId5" Type="http://schemas.openxmlformats.org/officeDocument/2006/relationships/image" Target="../media/image13.png"/><Relationship Id="rId10" Type="http://schemas.openxmlformats.org/officeDocument/2006/relationships/image" Target="../media/image92.png"/><Relationship Id="rId4" Type="http://schemas.openxmlformats.org/officeDocument/2006/relationships/image" Target="../media/image37.png"/><Relationship Id="rId9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6.png"/><Relationship Id="rId5" Type="http://schemas.openxmlformats.org/officeDocument/2006/relationships/image" Target="../media/image13.png"/><Relationship Id="rId10" Type="http://schemas.openxmlformats.org/officeDocument/2006/relationships/image" Target="../media/image95.png"/><Relationship Id="rId19" Type="http://schemas.openxmlformats.org/officeDocument/2006/relationships/image" Target="../media/image720.png"/><Relationship Id="rId4" Type="http://schemas.openxmlformats.org/officeDocument/2006/relationships/image" Target="../media/image37.png"/><Relationship Id="rId9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98.png"/><Relationship Id="rId4" Type="http://schemas.openxmlformats.org/officeDocument/2006/relationships/image" Target="../media/image37.png"/><Relationship Id="rId9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01.png"/><Relationship Id="rId5" Type="http://schemas.openxmlformats.org/officeDocument/2006/relationships/image" Target="../media/image13.png"/><Relationship Id="rId10" Type="http://schemas.openxmlformats.org/officeDocument/2006/relationships/image" Target="../media/image100.png"/><Relationship Id="rId4" Type="http://schemas.openxmlformats.org/officeDocument/2006/relationships/image" Target="../media/image37.png"/><Relationship Id="rId9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03.png"/><Relationship Id="rId4" Type="http://schemas.openxmlformats.org/officeDocument/2006/relationships/image" Target="../media/image37.png"/><Relationship Id="rId9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03.png"/><Relationship Id="rId4" Type="http://schemas.openxmlformats.org/officeDocument/2006/relationships/image" Target="../media/image37.png"/><Relationship Id="rId9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06.png"/><Relationship Id="rId5" Type="http://schemas.openxmlformats.org/officeDocument/2006/relationships/image" Target="../media/image13.png"/><Relationship Id="rId10" Type="http://schemas.openxmlformats.org/officeDocument/2006/relationships/image" Target="../media/image133.png"/><Relationship Id="rId4" Type="http://schemas.openxmlformats.org/officeDocument/2006/relationships/image" Target="../media/image37.png"/><Relationship Id="rId9" Type="http://schemas.openxmlformats.org/officeDocument/2006/relationships/customXml" Target="../ink/ink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09.png"/><Relationship Id="rId4" Type="http://schemas.openxmlformats.org/officeDocument/2006/relationships/image" Target="../media/image37.png"/><Relationship Id="rId9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11.png"/><Relationship Id="rId4" Type="http://schemas.openxmlformats.org/officeDocument/2006/relationships/image" Target="../media/image37.png"/><Relationship Id="rId9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15.png"/><Relationship Id="rId4" Type="http://schemas.openxmlformats.org/officeDocument/2006/relationships/image" Target="../media/image37.png"/><Relationship Id="rId9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9.xml"/><Relationship Id="rId18" Type="http://schemas.openxmlformats.org/officeDocument/2006/relationships/image" Target="../media/image98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940.png"/><Relationship Id="rId17" Type="http://schemas.openxmlformats.org/officeDocument/2006/relationships/customXml" Target="../ink/ink11.xml"/><Relationship Id="rId2" Type="http://schemas.openxmlformats.org/officeDocument/2006/relationships/image" Target="../media/image1.png"/><Relationship Id="rId16" Type="http://schemas.openxmlformats.org/officeDocument/2006/relationships/image" Target="../media/image9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8.xml"/><Relationship Id="rId5" Type="http://schemas.openxmlformats.org/officeDocument/2006/relationships/image" Target="../media/image13.png"/><Relationship Id="rId15" Type="http://schemas.openxmlformats.org/officeDocument/2006/relationships/customXml" Target="../ink/ink10.xml"/><Relationship Id="rId10" Type="http://schemas.openxmlformats.org/officeDocument/2006/relationships/image" Target="../media/image117.png"/><Relationship Id="rId4" Type="http://schemas.openxmlformats.org/officeDocument/2006/relationships/image" Target="../media/image37.png"/><Relationship Id="rId9" Type="http://schemas.openxmlformats.org/officeDocument/2006/relationships/image" Target="../media/image116.png"/><Relationship Id="rId14" Type="http://schemas.openxmlformats.org/officeDocument/2006/relationships/image" Target="../media/image96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3.xml"/><Relationship Id="rId18" Type="http://schemas.openxmlformats.org/officeDocument/2006/relationships/image" Target="../media/image105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1020.png"/><Relationship Id="rId17" Type="http://schemas.openxmlformats.org/officeDocument/2006/relationships/customXml" Target="../ink/ink15.xml"/><Relationship Id="rId2" Type="http://schemas.openxmlformats.org/officeDocument/2006/relationships/image" Target="../media/image1.png"/><Relationship Id="rId16" Type="http://schemas.openxmlformats.org/officeDocument/2006/relationships/image" Target="../media/image1040.png"/><Relationship Id="rId20" Type="http://schemas.openxmlformats.org/officeDocument/2006/relationships/image" Target="../media/image10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12.xml"/><Relationship Id="rId5" Type="http://schemas.openxmlformats.org/officeDocument/2006/relationships/image" Target="../media/image13.png"/><Relationship Id="rId15" Type="http://schemas.openxmlformats.org/officeDocument/2006/relationships/customXml" Target="../ink/ink14.xml"/><Relationship Id="rId10" Type="http://schemas.openxmlformats.org/officeDocument/2006/relationships/image" Target="../media/image119.png"/><Relationship Id="rId19" Type="http://schemas.openxmlformats.org/officeDocument/2006/relationships/customXml" Target="../ink/ink16.xml"/><Relationship Id="rId4" Type="http://schemas.openxmlformats.org/officeDocument/2006/relationships/image" Target="../media/image37.png"/><Relationship Id="rId9" Type="http://schemas.openxmlformats.org/officeDocument/2006/relationships/image" Target="../media/image118.png"/><Relationship Id="rId14" Type="http://schemas.openxmlformats.org/officeDocument/2006/relationships/image" Target="../media/image10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4.png"/><Relationship Id="rId4" Type="http://schemas.openxmlformats.org/officeDocument/2006/relationships/image" Target="../media/image37.png"/><Relationship Id="rId9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6.png"/><Relationship Id="rId4" Type="http://schemas.openxmlformats.org/officeDocument/2006/relationships/image" Target="../media/image37.png"/><Relationship Id="rId9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8.png"/><Relationship Id="rId4" Type="http://schemas.openxmlformats.org/officeDocument/2006/relationships/image" Target="../media/image37.png"/><Relationship Id="rId9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31.png"/><Relationship Id="rId5" Type="http://schemas.openxmlformats.org/officeDocument/2006/relationships/image" Target="../media/image13.png"/><Relationship Id="rId10" Type="http://schemas.openxmlformats.org/officeDocument/2006/relationships/image" Target="../media/image130.png"/><Relationship Id="rId4" Type="http://schemas.openxmlformats.org/officeDocument/2006/relationships/image" Target="../media/image37.png"/><Relationship Id="rId9" Type="http://schemas.openxmlformats.org/officeDocument/2006/relationships/image" Target="../media/image12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3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36.png"/><Relationship Id="rId5" Type="http://schemas.openxmlformats.org/officeDocument/2006/relationships/image" Target="../media/image13.png"/><Relationship Id="rId10" Type="http://schemas.openxmlformats.org/officeDocument/2006/relationships/image" Target="../media/image135.png"/><Relationship Id="rId4" Type="http://schemas.openxmlformats.org/officeDocument/2006/relationships/image" Target="../media/image37.png"/><Relationship Id="rId9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38.png"/><Relationship Id="rId4" Type="http://schemas.openxmlformats.org/officeDocument/2006/relationships/image" Target="../media/image37.png"/><Relationship Id="rId9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40.png"/><Relationship Id="rId4" Type="http://schemas.openxmlformats.org/officeDocument/2006/relationships/image" Target="../media/image37.png"/><Relationship Id="rId9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43.png"/><Relationship Id="rId4" Type="http://schemas.openxmlformats.org/officeDocument/2006/relationships/image" Target="../media/image37.png"/><Relationship Id="rId9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45.png"/><Relationship Id="rId4" Type="http://schemas.openxmlformats.org/officeDocument/2006/relationships/image" Target="../media/image37.png"/><Relationship Id="rId9" Type="http://schemas.openxmlformats.org/officeDocument/2006/relationships/image" Target="../media/image14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47.png"/><Relationship Id="rId4" Type="http://schemas.openxmlformats.org/officeDocument/2006/relationships/image" Target="../media/image37.png"/><Relationship Id="rId9" Type="http://schemas.openxmlformats.org/officeDocument/2006/relationships/image" Target="../media/image14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49.png"/><Relationship Id="rId4" Type="http://schemas.openxmlformats.org/officeDocument/2006/relationships/image" Target="../media/image37.png"/><Relationship Id="rId9" Type="http://schemas.openxmlformats.org/officeDocument/2006/relationships/image" Target="../media/image14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51.png"/><Relationship Id="rId4" Type="http://schemas.openxmlformats.org/officeDocument/2006/relationships/image" Target="../media/image37.png"/><Relationship Id="rId9" Type="http://schemas.openxmlformats.org/officeDocument/2006/relationships/image" Target="../media/image15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5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5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5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58.png"/><Relationship Id="rId5" Type="http://schemas.openxmlformats.org/officeDocument/2006/relationships/image" Target="../media/image13.png"/><Relationship Id="rId10" Type="http://schemas.openxmlformats.org/officeDocument/2006/relationships/image" Target="../media/image157.png"/><Relationship Id="rId4" Type="http://schemas.openxmlformats.org/officeDocument/2006/relationships/image" Target="../media/image37.png"/><Relationship Id="rId9" Type="http://schemas.openxmlformats.org/officeDocument/2006/relationships/image" Target="../media/image1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6.png"/><Relationship Id="rId21" Type="http://schemas.openxmlformats.org/officeDocument/2006/relationships/image" Target="../media/image35.png"/><Relationship Id="rId7" Type="http://schemas.openxmlformats.org/officeDocument/2006/relationships/image" Target="../media/image29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Relationship Id="rId14" Type="http://schemas.openxmlformats.org/officeDocument/2006/relationships/image" Target="../media/image43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61.png"/><Relationship Id="rId5" Type="http://schemas.openxmlformats.org/officeDocument/2006/relationships/image" Target="../media/image13.png"/><Relationship Id="rId10" Type="http://schemas.openxmlformats.org/officeDocument/2006/relationships/image" Target="../media/image160.png"/><Relationship Id="rId4" Type="http://schemas.openxmlformats.org/officeDocument/2006/relationships/image" Target="../media/image37.png"/><Relationship Id="rId9" Type="http://schemas.openxmlformats.org/officeDocument/2006/relationships/image" Target="../media/image15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63.png"/><Relationship Id="rId4" Type="http://schemas.openxmlformats.org/officeDocument/2006/relationships/image" Target="../media/image37.png"/><Relationship Id="rId9" Type="http://schemas.openxmlformats.org/officeDocument/2006/relationships/image" Target="../media/image16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65.png"/><Relationship Id="rId4" Type="http://schemas.openxmlformats.org/officeDocument/2006/relationships/image" Target="../media/image37.png"/><Relationship Id="rId9" Type="http://schemas.openxmlformats.org/officeDocument/2006/relationships/image" Target="../media/image16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67.png"/><Relationship Id="rId4" Type="http://schemas.openxmlformats.org/officeDocument/2006/relationships/image" Target="../media/image37.png"/><Relationship Id="rId9" Type="http://schemas.openxmlformats.org/officeDocument/2006/relationships/image" Target="../media/image16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69.png"/><Relationship Id="rId4" Type="http://schemas.openxmlformats.org/officeDocument/2006/relationships/image" Target="../media/image37.png"/><Relationship Id="rId9" Type="http://schemas.openxmlformats.org/officeDocument/2006/relationships/image" Target="../media/image16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2.png"/><Relationship Id="rId5" Type="http://schemas.openxmlformats.org/officeDocument/2006/relationships/image" Target="../media/image13.png"/><Relationship Id="rId10" Type="http://schemas.openxmlformats.org/officeDocument/2006/relationships/image" Target="../media/image171.png"/><Relationship Id="rId4" Type="http://schemas.openxmlformats.org/officeDocument/2006/relationships/image" Target="../media/image37.png"/><Relationship Id="rId9" Type="http://schemas.openxmlformats.org/officeDocument/2006/relationships/image" Target="../media/image1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7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7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6.png"/><Relationship Id="rId4" Type="http://schemas.openxmlformats.org/officeDocument/2006/relationships/image" Target="../media/image37.png"/><Relationship Id="rId9" Type="http://schemas.openxmlformats.org/officeDocument/2006/relationships/image" Target="../media/image1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5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7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7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1.png"/><Relationship Id="rId5" Type="http://schemas.openxmlformats.org/officeDocument/2006/relationships/image" Target="../media/image13.png"/><Relationship Id="rId10" Type="http://schemas.openxmlformats.org/officeDocument/2006/relationships/image" Target="../media/image180.png"/><Relationship Id="rId4" Type="http://schemas.openxmlformats.org/officeDocument/2006/relationships/image" Target="../media/image37.png"/><Relationship Id="rId9" Type="http://schemas.openxmlformats.org/officeDocument/2006/relationships/image" Target="../media/image17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3.png"/><Relationship Id="rId4" Type="http://schemas.openxmlformats.org/officeDocument/2006/relationships/image" Target="../media/image37.png"/><Relationship Id="rId9" Type="http://schemas.openxmlformats.org/officeDocument/2006/relationships/image" Target="../media/image18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8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8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8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Relationship Id="rId9" Type="http://schemas.openxmlformats.org/officeDocument/2006/relationships/image" Target="../media/image18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501234"/>
            <a:ext cx="18302363" cy="1784480"/>
            <a:chOff x="0" y="8501234"/>
            <a:chExt cx="18302363" cy="17844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01234"/>
              <a:ext cx="18302363" cy="17844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42291" y="6987931"/>
            <a:ext cx="2245103" cy="718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29745" y="1602856"/>
            <a:ext cx="2026223" cy="1948056"/>
            <a:chOff x="8129745" y="1602856"/>
            <a:chExt cx="2026223" cy="1948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9745" y="1602856"/>
              <a:ext cx="2026223" cy="1948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2702" y="7636577"/>
            <a:ext cx="6020311" cy="1661659"/>
            <a:chOff x="6132702" y="7636577"/>
            <a:chExt cx="6020311" cy="166165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132702" y="7636577"/>
              <a:ext cx="6020311" cy="1661659"/>
              <a:chOff x="6132702" y="7636577"/>
              <a:chExt cx="6020311" cy="1661659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6335991" y="7873685"/>
                <a:ext cx="5817021" cy="1348361"/>
                <a:chOff x="6335991" y="7873685"/>
                <a:chExt cx="5817021" cy="134836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335991" y="7873685"/>
                  <a:ext cx="5817021" cy="1348361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132702" y="7636577"/>
                <a:ext cx="5817021" cy="1348361"/>
                <a:chOff x="6132702" y="7636577"/>
                <a:chExt cx="5817021" cy="134836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268196" y="7006402"/>
                  <a:ext cx="11634042" cy="2696722"/>
                </a:xfrm>
                <a:prstGeom prst="rect">
                  <a:avLst/>
                </a:prstGeom>
              </p:spPr>
            </p:pic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132702" y="7636577"/>
                  <a:ext cx="5817021" cy="1348361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02536" y="7526662"/>
                <a:ext cx="4204990" cy="1771362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471099" y="8843891"/>
                <a:ext cx="5523026" cy="454345"/>
                <a:chOff x="6471099" y="8843891"/>
                <a:chExt cx="5523026" cy="45434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471099" y="8843891"/>
                  <a:ext cx="5523026" cy="45434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6204279" y="7831559"/>
              <a:ext cx="952381" cy="217587"/>
              <a:chOff x="6204279" y="7831559"/>
              <a:chExt cx="952381" cy="21758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200000">
                <a:off x="6204279" y="7831559"/>
                <a:ext cx="952381" cy="21758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236376" y="4393061"/>
            <a:ext cx="2567280" cy="2567280"/>
            <a:chOff x="12912431" y="4330451"/>
            <a:chExt cx="2567280" cy="25672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12431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73752" y="6557607"/>
            <a:ext cx="2117643" cy="460673"/>
            <a:chOff x="13149807" y="6494997"/>
            <a:chExt cx="2117643" cy="4606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49807" y="6494997"/>
              <a:ext cx="2117643" cy="4606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55232" y="4393061"/>
            <a:ext cx="2567280" cy="2567280"/>
            <a:chOff x="9631287" y="4330451"/>
            <a:chExt cx="2567280" cy="25672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31287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90181" y="6560826"/>
            <a:ext cx="2117643" cy="460673"/>
            <a:chOff x="9866236" y="6498216"/>
            <a:chExt cx="2117643" cy="46067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6236" y="6498216"/>
              <a:ext cx="2117643" cy="4606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74088" y="4393061"/>
            <a:ext cx="2567280" cy="2567280"/>
            <a:chOff x="6350143" y="4330451"/>
            <a:chExt cx="2567280" cy="256728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0143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05957" y="6572707"/>
            <a:ext cx="2117643" cy="460673"/>
            <a:chOff x="6582012" y="6510097"/>
            <a:chExt cx="2117643" cy="4606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2012" y="6510097"/>
              <a:ext cx="2117643" cy="4606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11092" y="4154490"/>
            <a:ext cx="2567280" cy="2567280"/>
            <a:chOff x="6087147" y="4091880"/>
            <a:chExt cx="2567280" cy="256728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87292" y="2892025"/>
              <a:ext cx="5134560" cy="513456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7147" y="4091880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23131" y="4343926"/>
            <a:ext cx="2567280" cy="2567280"/>
            <a:chOff x="3069000" y="4330451"/>
            <a:chExt cx="2567280" cy="256728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9000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692236" y="4154490"/>
            <a:ext cx="2567280" cy="2567280"/>
            <a:chOff x="9368291" y="4091880"/>
            <a:chExt cx="2567280" cy="256728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68436" y="2892025"/>
              <a:ext cx="5134560" cy="5134560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68291" y="4091880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973380" y="4154490"/>
            <a:ext cx="2567280" cy="2567280"/>
            <a:chOff x="12649435" y="4091880"/>
            <a:chExt cx="2567280" cy="256728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49579" y="2892025"/>
              <a:ext cx="5134560" cy="5134560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9435" y="4091880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19428" y="6508472"/>
            <a:ext cx="2117643" cy="460673"/>
            <a:chOff x="3265297" y="6494997"/>
            <a:chExt cx="2117643" cy="46067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5297" y="6494997"/>
              <a:ext cx="2117643" cy="4606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60134" y="4105355"/>
            <a:ext cx="2567280" cy="2567280"/>
            <a:chOff x="2806003" y="4091880"/>
            <a:chExt cx="2567280" cy="256728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6148" y="2892025"/>
              <a:ext cx="5134560" cy="5134560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06003" y="4091880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-4927048" y="4841333"/>
            <a:ext cx="10421849" cy="567753"/>
            <a:chOff x="-4927048" y="4841333"/>
            <a:chExt cx="10421849" cy="56775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4927048" y="4841333"/>
              <a:ext cx="10421849" cy="56775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925057" y="8063293"/>
            <a:ext cx="3094617" cy="2846598"/>
            <a:chOff x="10925057" y="8063293"/>
            <a:chExt cx="3094617" cy="284659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25057" y="8063293"/>
              <a:ext cx="3094617" cy="284659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922724" y="7495934"/>
            <a:ext cx="3155998" cy="3393335"/>
            <a:chOff x="12922724" y="7495934"/>
            <a:chExt cx="3155998" cy="339333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22724" y="7495934"/>
              <a:ext cx="3155998" cy="339333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885083" y="2128150"/>
            <a:ext cx="238095" cy="238095"/>
            <a:chOff x="5885083" y="2128150"/>
            <a:chExt cx="238095" cy="23809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85083" y="2128150"/>
              <a:ext cx="238095" cy="23809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431310" y="2134499"/>
            <a:ext cx="238095" cy="238095"/>
            <a:chOff x="7431310" y="2134499"/>
            <a:chExt cx="238095" cy="23809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31310" y="2134499"/>
              <a:ext cx="238095" cy="23809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50896" y="2109102"/>
            <a:ext cx="238095" cy="238095"/>
            <a:chOff x="11550896" y="2109102"/>
            <a:chExt cx="238095" cy="23809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50896" y="2109102"/>
              <a:ext cx="238095" cy="23809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068855" y="2139261"/>
            <a:ext cx="238095" cy="238095"/>
            <a:chOff x="13068855" y="2139261"/>
            <a:chExt cx="238095" cy="23809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68855" y="2139261"/>
              <a:ext cx="238095" cy="23809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824451" y="2147198"/>
            <a:ext cx="238095" cy="238095"/>
            <a:chOff x="10824451" y="2147198"/>
            <a:chExt cx="238095" cy="23809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24451" y="2147198"/>
              <a:ext cx="238095" cy="23809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3150465" y="4411779"/>
            <a:ext cx="245649" cy="245649"/>
            <a:chOff x="4796334" y="4398304"/>
            <a:chExt cx="245649" cy="245649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96334" y="4398304"/>
              <a:ext cx="245649" cy="24564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6453690" y="4460914"/>
            <a:ext cx="245649" cy="245649"/>
            <a:chOff x="8129745" y="4398304"/>
            <a:chExt cx="245649" cy="245649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29745" y="4398304"/>
              <a:ext cx="245649" cy="24564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9752017" y="4460914"/>
            <a:ext cx="245649" cy="245649"/>
            <a:chOff x="11428072" y="4398304"/>
            <a:chExt cx="245649" cy="245649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28072" y="4398304"/>
              <a:ext cx="245649" cy="24564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3005620" y="4460914"/>
            <a:ext cx="245649" cy="245649"/>
            <a:chOff x="14681675" y="4398304"/>
            <a:chExt cx="245649" cy="245649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81675" y="4398304"/>
              <a:ext cx="245649" cy="245649"/>
            </a:xfrm>
            <a:prstGeom prst="rect">
              <a:avLst/>
            </a:prstGeom>
          </p:spPr>
        </p:pic>
      </p:grpSp>
      <p:grpSp>
        <p:nvGrpSpPr>
          <p:cNvPr id="100" name="그룹 1017"/>
          <p:cNvGrpSpPr/>
          <p:nvPr/>
        </p:nvGrpSpPr>
        <p:grpSpPr>
          <a:xfrm>
            <a:off x="14551290" y="4420651"/>
            <a:ext cx="2567280" cy="2567280"/>
            <a:chOff x="3069000" y="4330451"/>
            <a:chExt cx="2567280" cy="2567280"/>
          </a:xfrm>
        </p:grpSpPr>
        <p:pic>
          <p:nvPicPr>
            <p:cNvPr id="101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9000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3" name="그룹 1020"/>
          <p:cNvGrpSpPr/>
          <p:nvPr/>
        </p:nvGrpSpPr>
        <p:grpSpPr>
          <a:xfrm>
            <a:off x="14747587" y="6585197"/>
            <a:ext cx="2117643" cy="460673"/>
            <a:chOff x="3265297" y="6494997"/>
            <a:chExt cx="2117643" cy="460673"/>
          </a:xfrm>
        </p:grpSpPr>
        <p:pic>
          <p:nvPicPr>
            <p:cNvPr id="104" name="Object 6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5297" y="6494997"/>
              <a:ext cx="2117643" cy="460673"/>
            </a:xfrm>
            <a:prstGeom prst="rect">
              <a:avLst/>
            </a:prstGeom>
          </p:spPr>
        </p:pic>
      </p:grpSp>
      <p:grpSp>
        <p:nvGrpSpPr>
          <p:cNvPr id="106" name="그룹 1021"/>
          <p:cNvGrpSpPr/>
          <p:nvPr/>
        </p:nvGrpSpPr>
        <p:grpSpPr>
          <a:xfrm>
            <a:off x="14288293" y="4182080"/>
            <a:ext cx="2567280" cy="2567280"/>
            <a:chOff x="2806003" y="4091880"/>
            <a:chExt cx="2567280" cy="2567280"/>
          </a:xfrm>
        </p:grpSpPr>
        <p:pic>
          <p:nvPicPr>
            <p:cNvPr id="107" name="Object 7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6148" y="2892025"/>
              <a:ext cx="5134560" cy="5134560"/>
            </a:xfrm>
            <a:prstGeom prst="rect">
              <a:avLst/>
            </a:prstGeom>
          </p:spPr>
        </p:pic>
        <p:pic>
          <p:nvPicPr>
            <p:cNvPr id="109" name="Object 7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06003" y="4091880"/>
              <a:ext cx="2567280" cy="2567280"/>
            </a:xfrm>
            <a:prstGeom prst="rect">
              <a:avLst/>
            </a:prstGeom>
          </p:spPr>
        </p:pic>
      </p:grpSp>
      <p:grpSp>
        <p:nvGrpSpPr>
          <p:cNvPr id="110" name="그룹 1031"/>
          <p:cNvGrpSpPr/>
          <p:nvPr/>
        </p:nvGrpSpPr>
        <p:grpSpPr>
          <a:xfrm>
            <a:off x="16278624" y="4488504"/>
            <a:ext cx="245649" cy="245649"/>
            <a:chOff x="4796334" y="4398304"/>
            <a:chExt cx="245649" cy="245649"/>
          </a:xfrm>
        </p:grpSpPr>
        <p:pic>
          <p:nvPicPr>
            <p:cNvPr id="112" name="Object 10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96334" y="4398304"/>
              <a:ext cx="245649" cy="24564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 flipH="1">
            <a:off x="1986914" y="4638685"/>
            <a:ext cx="6276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ko-KR" altLang="en-US" sz="10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8644432" y="4605780"/>
            <a:ext cx="6276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lang="ko-KR" altLang="en-US" sz="10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5" name="TextBox 114"/>
          <p:cNvSpPr txBox="1"/>
          <p:nvPr/>
        </p:nvSpPr>
        <p:spPr>
          <a:xfrm flipH="1">
            <a:off x="11878339" y="4657000"/>
            <a:ext cx="6276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ko-KR" altLang="en-US" sz="10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6" name="TextBox 115"/>
          <p:cNvSpPr txBox="1"/>
          <p:nvPr/>
        </p:nvSpPr>
        <p:spPr>
          <a:xfrm flipH="1">
            <a:off x="15151953" y="4650112"/>
            <a:ext cx="6276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ko-KR" altLang="en-US" sz="10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7" name="TextBox 116"/>
          <p:cNvSpPr txBox="1"/>
          <p:nvPr/>
        </p:nvSpPr>
        <p:spPr>
          <a:xfrm flipH="1">
            <a:off x="5340224" y="4657000"/>
            <a:ext cx="6276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sz="10000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85A2E-7005-389B-5080-F1EF56AFF6F2}"/>
              </a:ext>
            </a:extLst>
          </p:cNvPr>
          <p:cNvSpPr txBox="1"/>
          <p:nvPr/>
        </p:nvSpPr>
        <p:spPr>
          <a:xfrm>
            <a:off x="1524000" y="1550306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i="0">
                <a:solidFill>
                  <a:srgbClr val="212529"/>
                </a:solidFill>
                <a:effectLst/>
                <a:latin typeface="LotteMartDream"/>
              </a:rPr>
              <a:t>코리아</a:t>
            </a:r>
            <a:r>
              <a:rPr lang="en-US" altLang="ko-KR" sz="2800" b="1" i="0">
                <a:solidFill>
                  <a:srgbClr val="212529"/>
                </a:solidFill>
                <a:effectLst/>
                <a:latin typeface="LotteMartDream"/>
              </a:rPr>
              <a:t>IT</a:t>
            </a:r>
            <a:r>
              <a:rPr lang="ko-KR" altLang="en-US" sz="2800" b="1" i="0">
                <a:solidFill>
                  <a:srgbClr val="212529"/>
                </a:solidFill>
                <a:effectLst/>
                <a:latin typeface="LotteMartDream"/>
              </a:rPr>
              <a:t>아카데미 강남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FA612C-AF31-82FA-A6A2-87A34D3CD80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504" y="1419504"/>
            <a:ext cx="1482842" cy="385879"/>
          </a:xfrm>
          <a:prstGeom prst="rect">
            <a:avLst/>
          </a:prstGeom>
        </p:spPr>
      </p:pic>
      <p:pic>
        <p:nvPicPr>
          <p:cNvPr id="6" name="_x278651016" descr="EMB0000378c3f3d">
            <a:extLst>
              <a:ext uri="{FF2B5EF4-FFF2-40B4-BE49-F238E27FC236}">
                <a16:creationId xmlns:a16="http://schemas.microsoft.com/office/drawing/2014/main" id="{37B4A62B-FA6E-25F0-3F4B-4361DD8A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509" y="1436215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구조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–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A5890-E241-4518-0A81-1F1D168EC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8321" y="3748399"/>
            <a:ext cx="12535169" cy="5028968"/>
          </a:xfrm>
          <a:prstGeom prst="rect">
            <a:avLst/>
          </a:prstGeom>
        </p:spPr>
      </p:pic>
      <p:pic>
        <p:nvPicPr>
          <p:cNvPr id="2" name="Object 18">
            <a:extLst>
              <a:ext uri="{FF2B5EF4-FFF2-40B4-BE49-F238E27FC236}">
                <a16:creationId xmlns:a16="http://schemas.microsoft.com/office/drawing/2014/main" id="{1002ED3C-2DA1-5CE3-6157-717DAC529090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5381" y="804956"/>
            <a:ext cx="2908645" cy="3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81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5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05-11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03CBBE-D419-2DB4-F820-317BED8A4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77" y="3402423"/>
            <a:ext cx="5682292" cy="50938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A558D1-719E-6F0C-DDAA-6436E32D3E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56" y="3415016"/>
            <a:ext cx="5682292" cy="50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512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E294A2-CAE5-A764-EF90-BB45C09E1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5" y="2076993"/>
            <a:ext cx="11926964" cy="3439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9ED9AA-C484-4473-A247-0B6AB52992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82" y="5511448"/>
            <a:ext cx="11965070" cy="3439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572121-42CD-A923-4505-31F9D0685C40}"/>
              </a:ext>
            </a:extLst>
          </p:cNvPr>
          <p:cNvSpPr txBox="1"/>
          <p:nvPr/>
        </p:nvSpPr>
        <p:spPr>
          <a:xfrm>
            <a:off x="1375955" y="1370735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05-11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714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547F1B-9673-3049-9ED4-FFAF6AD0F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68" y="2119039"/>
            <a:ext cx="11631648" cy="32961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F15D0-CC47-65C0-4504-FAEF32E866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68" y="5401163"/>
            <a:ext cx="11650701" cy="3467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D76B1-8702-429F-ED39-7E882FDB2141}"/>
              </a:ext>
            </a:extLst>
          </p:cNvPr>
          <p:cNvSpPr txBox="1"/>
          <p:nvPr/>
        </p:nvSpPr>
        <p:spPr>
          <a:xfrm>
            <a:off x="1375955" y="1370735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05-11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4781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C8E0F9-A8C0-BD4A-A3DB-6AF9F7953D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62" y="2046646"/>
            <a:ext cx="12288965" cy="44297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FB6D80-CCD8-5761-79AB-39042B062E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57" y="6819900"/>
            <a:ext cx="9678751" cy="17052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B4BA-6783-6D0B-F8D0-748BC974CE3B}"/>
              </a:ext>
            </a:extLst>
          </p:cNvPr>
          <p:cNvSpPr txBox="1"/>
          <p:nvPr/>
        </p:nvSpPr>
        <p:spPr>
          <a:xfrm>
            <a:off x="1375955" y="1370735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05-11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8006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947021" cy="18830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5459" y="5882493"/>
            <a:ext cx="3241411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8" y="7594506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0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02034" y="1790700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05-12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15907" y="4134858"/>
            <a:ext cx="35702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기능구현</a:t>
            </a:r>
            <a:endParaRPr lang="en-US" altLang="ko-KR" sz="6600" b="1"/>
          </a:p>
          <a:p>
            <a:r>
              <a:rPr lang="en-US" altLang="ko-KR" sz="6600" b="1"/>
              <a:t>  admin</a:t>
            </a:r>
          </a:p>
        </p:txBody>
      </p:sp>
    </p:spTree>
    <p:extLst>
      <p:ext uri="{BB962C8B-B14F-4D97-AF65-F5344CB8AC3E}">
        <p14:creationId xmlns:p14="http://schemas.microsoft.com/office/powerpoint/2010/main" val="30828533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460837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05-12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3F9B5E-BEA3-FFC4-2AE0-7D5F9A775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33" y="3046809"/>
            <a:ext cx="11822175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238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370735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011468-161A-8455-F627-568750ECD8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27" y="2171700"/>
            <a:ext cx="4213461" cy="6778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80484-6F48-9736-C21A-6CB7F2D51D15}"/>
              </a:ext>
            </a:extLst>
          </p:cNvPr>
          <p:cNvSpPr txBox="1"/>
          <p:nvPr/>
        </p:nvSpPr>
        <p:spPr>
          <a:xfrm>
            <a:off x="8859357" y="2838301"/>
            <a:ext cx="571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확인</a:t>
            </a: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중복체크 후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56EA1-345F-D755-B297-B127B51F7FB6}"/>
              </a:ext>
            </a:extLst>
          </p:cNvPr>
          <p:cNvSpPr txBox="1"/>
          <p:nvPr/>
        </p:nvSpPr>
        <p:spPr>
          <a:xfrm>
            <a:off x="8852100" y="3608373"/>
            <a:ext cx="5716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확인</a:t>
            </a: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기존에 가입되어 있는 주민번호 </a:t>
            </a:r>
            <a:r>
              <a:rPr lang="ko-KR" altLang="en-US" sz="2400" err="1">
                <a:latin typeface="굴림" panose="020B0600000101010101" pitchFamily="50" charset="-127"/>
                <a:ea typeface="굴림" panose="020B0600000101010101" pitchFamily="50" charset="-127"/>
              </a:rPr>
              <a:t>중복값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1BCAA-88C8-6A8F-5852-5A6E548FD739}"/>
              </a:ext>
            </a:extLst>
          </p:cNvPr>
          <p:cNvSpPr txBox="1"/>
          <p:nvPr/>
        </p:nvSpPr>
        <p:spPr>
          <a:xfrm>
            <a:off x="8859357" y="4594174"/>
            <a:ext cx="5716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중복체크</a:t>
            </a: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기존에 가입되어 있는 </a:t>
            </a: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ID </a:t>
            </a:r>
            <a:r>
              <a:rPr lang="ko-KR" altLang="en-US" sz="2400" err="1">
                <a:latin typeface="굴림" panose="020B0600000101010101" pitchFamily="50" charset="-127"/>
                <a:ea typeface="굴림" panose="020B0600000101010101" pitchFamily="50" charset="-127"/>
              </a:rPr>
              <a:t>중복값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 확인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803AF-E3FC-B509-38FB-990C83E8607D}"/>
              </a:ext>
            </a:extLst>
          </p:cNvPr>
          <p:cNvSpPr txBox="1"/>
          <p:nvPr/>
        </p:nvSpPr>
        <p:spPr>
          <a:xfrm>
            <a:off x="1375955" y="1460837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05-12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221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AD895F-9779-618D-5DC9-E6B0E7314B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92" y="4130620"/>
            <a:ext cx="6584144" cy="2294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0C651-6906-8EDC-0274-9A5AA92FF40C}"/>
              </a:ext>
            </a:extLst>
          </p:cNvPr>
          <p:cNvSpPr txBox="1"/>
          <p:nvPr/>
        </p:nvSpPr>
        <p:spPr>
          <a:xfrm>
            <a:off x="9722896" y="4482063"/>
            <a:ext cx="571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관리자 </a:t>
            </a:r>
            <a:r>
              <a:rPr lang="ko-KR" altLang="en-US" sz="2400" err="1">
                <a:latin typeface="굴림" panose="020B0600000101010101" pitchFamily="50" charset="-127"/>
                <a:ea typeface="굴림" panose="020B0600000101010101" pitchFamily="50" charset="-127"/>
              </a:rPr>
              <a:t>로그인시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 관리자페이지 버튼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938329-5DEE-6D4F-8A08-9D5314D30517}"/>
              </a:ext>
            </a:extLst>
          </p:cNvPr>
          <p:cNvSpPr txBox="1"/>
          <p:nvPr/>
        </p:nvSpPr>
        <p:spPr>
          <a:xfrm>
            <a:off x="1375955" y="1460837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05-12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4916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D23AFD-CAAC-D8DB-1359-68122C6B7D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718" y="3722336"/>
            <a:ext cx="10412278" cy="3810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99B33-F8CA-8D37-A0CE-BC1755764C22}"/>
              </a:ext>
            </a:extLst>
          </p:cNvPr>
          <p:cNvSpPr txBox="1"/>
          <p:nvPr/>
        </p:nvSpPr>
        <p:spPr>
          <a:xfrm>
            <a:off x="1375955" y="1460837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05-12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310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A674D0-FCD9-4094-D056-58E62F1A9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68" y="2147124"/>
            <a:ext cx="4119852" cy="40182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2F7A5E-32AE-2E72-4213-120D7DCABCE9}"/>
              </a:ext>
            </a:extLst>
          </p:cNvPr>
          <p:cNvSpPr txBox="1"/>
          <p:nvPr/>
        </p:nvSpPr>
        <p:spPr>
          <a:xfrm>
            <a:off x="1375955" y="1460837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05-12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2A03A3-688E-5DD2-EEF0-8670CE7CA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520" y="2129692"/>
            <a:ext cx="4108001" cy="39862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DBF09D-5C2E-5323-27C3-0D5E917FDB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363" y="6224615"/>
            <a:ext cx="4694036" cy="23470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6070EC-B2CF-80E1-5906-81D908751336}"/>
              </a:ext>
            </a:extLst>
          </p:cNvPr>
          <p:cNvSpPr/>
          <p:nvPr/>
        </p:nvSpPr>
        <p:spPr>
          <a:xfrm>
            <a:off x="3840442" y="7060852"/>
            <a:ext cx="1065800" cy="84832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6FF35E-90AB-33C1-14CB-5BB2ED532073}"/>
              </a:ext>
            </a:extLst>
          </p:cNvPr>
          <p:cNvSpPr/>
          <p:nvPr/>
        </p:nvSpPr>
        <p:spPr>
          <a:xfrm>
            <a:off x="6049242" y="7060852"/>
            <a:ext cx="1065800" cy="84832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8AD74-92D8-8508-C8D0-27E592A88953}"/>
              </a:ext>
            </a:extLst>
          </p:cNvPr>
          <p:cNvSpPr txBox="1"/>
          <p:nvPr/>
        </p:nvSpPr>
        <p:spPr>
          <a:xfrm>
            <a:off x="9097242" y="6583109"/>
            <a:ext cx="50292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/>
              <a:t>답변 </a:t>
            </a:r>
            <a:r>
              <a:rPr lang="en-US" altLang="ko-KR" sz="2800"/>
              <a:t>: </a:t>
            </a:r>
            <a:r>
              <a:rPr lang="ko-KR" altLang="en-US" sz="2800"/>
              <a:t>수동으로 작성하여 답변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01FD7-90AD-990F-D257-9755CD228A7C}"/>
              </a:ext>
            </a:extLst>
          </p:cNvPr>
          <p:cNvSpPr txBox="1"/>
          <p:nvPr/>
        </p:nvSpPr>
        <p:spPr>
          <a:xfrm>
            <a:off x="9097242" y="7688599"/>
            <a:ext cx="50292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/>
              <a:t>확인 </a:t>
            </a:r>
            <a:r>
              <a:rPr lang="en-US" altLang="ko-KR" sz="2800"/>
              <a:t>: </a:t>
            </a:r>
            <a:r>
              <a:rPr lang="ko-KR" altLang="en-US" sz="2800"/>
              <a:t>일정한 문자열 자동 답변</a:t>
            </a:r>
          </a:p>
        </p:txBody>
      </p:sp>
    </p:spTree>
    <p:extLst>
      <p:ext uri="{BB962C8B-B14F-4D97-AF65-F5344CB8AC3E}">
        <p14:creationId xmlns:p14="http://schemas.microsoft.com/office/powerpoint/2010/main" val="353287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구조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–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D2AD2-B993-D621-7FA8-EFF49819F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3195" y="3454647"/>
            <a:ext cx="8824994" cy="5123802"/>
          </a:xfrm>
          <a:prstGeom prst="rect">
            <a:avLst/>
          </a:prstGeom>
        </p:spPr>
      </p:pic>
      <p:pic>
        <p:nvPicPr>
          <p:cNvPr id="7" name="Object 18">
            <a:extLst>
              <a:ext uri="{FF2B5EF4-FFF2-40B4-BE49-F238E27FC236}">
                <a16:creationId xmlns:a16="http://schemas.microsoft.com/office/drawing/2014/main" id="{49B2B19E-498D-0ED0-01AC-415BEDFC44E7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5381" y="804956"/>
            <a:ext cx="2908645" cy="3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108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947021" cy="18830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18716" y="7363004"/>
            <a:ext cx="3561201" cy="21324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91699" y="8851817"/>
            <a:ext cx="745058" cy="172685"/>
            <a:chOff x="9891699" y="8851817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8100000">
              <a:off x="9891699" y="8851817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919905" y="4848476"/>
            <a:ext cx="10407563" cy="567753"/>
            <a:chOff x="-4919905" y="4848476"/>
            <a:chExt cx="10407563" cy="5677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919905" y="4848476"/>
              <a:ext cx="10407563" cy="567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44511" y="5993533"/>
            <a:ext cx="4880333" cy="4694880"/>
            <a:chOff x="10644511" y="5993533"/>
            <a:chExt cx="4880333" cy="469488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44511" y="5993533"/>
              <a:ext cx="4880333" cy="46948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51442" y="3270069"/>
            <a:ext cx="975530" cy="2275288"/>
            <a:chOff x="12951442" y="3270069"/>
            <a:chExt cx="975530" cy="22752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51442" y="3270069"/>
              <a:ext cx="975530" cy="2275288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3502034" y="1648912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06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61627" y="4586171"/>
            <a:ext cx="53575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프로젝트 시연</a:t>
            </a:r>
            <a:endParaRPr lang="en-US" altLang="ko-KR" sz="6600" b="1"/>
          </a:p>
        </p:txBody>
      </p:sp>
    </p:spTree>
    <p:extLst>
      <p:ext uri="{BB962C8B-B14F-4D97-AF65-F5344CB8AC3E}">
        <p14:creationId xmlns:p14="http://schemas.microsoft.com/office/powerpoint/2010/main" val="18340401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947021" cy="18830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57192" y="8163326"/>
            <a:ext cx="745058" cy="172685"/>
            <a:chOff x="15357192" y="8163326"/>
            <a:chExt cx="745058" cy="1726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960000">
              <a:off x="15357192" y="816332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40652" y="6421708"/>
            <a:ext cx="636604" cy="582718"/>
            <a:chOff x="15640652" y="6421708"/>
            <a:chExt cx="636604" cy="5827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40652" y="6421708"/>
              <a:ext cx="636604" cy="5827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9314" y="6021629"/>
            <a:ext cx="4681650" cy="5033718"/>
            <a:chOff x="10609314" y="6021629"/>
            <a:chExt cx="4681650" cy="50337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9314" y="6021629"/>
              <a:ext cx="4681650" cy="50337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934191" y="4834191"/>
            <a:ext cx="10436134" cy="567753"/>
            <a:chOff x="-4934191" y="4834191"/>
            <a:chExt cx="10436134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34191" y="4834191"/>
              <a:ext cx="10436134" cy="5677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502034" y="1648912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47554" y="4558957"/>
            <a:ext cx="55483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자체 평가 의견</a:t>
            </a:r>
            <a:endParaRPr lang="en-US" altLang="ko-KR" sz="6600" b="1"/>
          </a:p>
        </p:txBody>
      </p:sp>
      <p:pic>
        <p:nvPicPr>
          <p:cNvPr id="2" name="Object 21">
            <a:extLst>
              <a:ext uri="{FF2B5EF4-FFF2-40B4-BE49-F238E27FC236}">
                <a16:creationId xmlns:a16="http://schemas.microsoft.com/office/drawing/2014/main" id="{0293B164-DD0A-78D9-24DD-DCB7DBAAA2E0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19185" y="6512624"/>
            <a:ext cx="3561201" cy="21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자체 평가 의견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–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공통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3D91D9D-819B-65D8-F6A6-1367EFEB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0850" y="3924300"/>
            <a:ext cx="10982464" cy="3440224"/>
          </a:xfrm>
        </p:spPr>
        <p:txBody>
          <a:bodyPr>
            <a:normAutofit/>
          </a:bodyPr>
          <a:lstStyle/>
          <a:p>
            <a:pPr lvl="1" algn="l"/>
            <a:r>
              <a:rPr lang="ko-KR" altLang="en-US" sz="2000" dirty="0">
                <a:solidFill>
                  <a:schemeClr val="tx1"/>
                </a:solidFill>
                <a:latin typeface="Söhne"/>
              </a:rPr>
              <a:t>기능 구현을 더 추가하지 못한 점이 아쉬웠습니다</a:t>
            </a:r>
            <a:r>
              <a:rPr lang="en-US" altLang="ko-KR" sz="2000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lvl="1" algn="l"/>
            <a:r>
              <a:rPr lang="ko-KR" altLang="en-US" sz="2000" dirty="0">
                <a:solidFill>
                  <a:schemeClr val="tx1"/>
                </a:solidFill>
                <a:latin typeface="Söhne"/>
              </a:rPr>
              <a:t>프로젝트 기획단계에서 어떤 기능을 구현할지에 대한 생각을 깊게 하지 못했던 것 같습니다</a:t>
            </a:r>
            <a:r>
              <a:rPr lang="en-US" altLang="ko-KR" sz="2000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lvl="1" algn="l"/>
            <a:r>
              <a:rPr lang="ko-KR" altLang="en-US" sz="2000" dirty="0">
                <a:solidFill>
                  <a:schemeClr val="tx1"/>
                </a:solidFill>
                <a:latin typeface="Söhne"/>
              </a:rPr>
              <a:t>또한</a:t>
            </a:r>
            <a:r>
              <a:rPr lang="en-US" altLang="ko-KR" sz="2000" dirty="0">
                <a:solidFill>
                  <a:schemeClr val="tx1"/>
                </a:solidFill>
                <a:latin typeface="Söhne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Söhne"/>
              </a:rPr>
              <a:t>처음 기획을 했을 때 다른 게임 사이트의 디자인을 가져오기로 계획을 했지만</a:t>
            </a:r>
            <a:r>
              <a:rPr lang="en-US" altLang="ko-KR" sz="2000" dirty="0">
                <a:solidFill>
                  <a:schemeClr val="tx1"/>
                </a:solidFill>
                <a:latin typeface="Söhne"/>
              </a:rPr>
              <a:t> GJG</a:t>
            </a:r>
            <a:r>
              <a:rPr lang="ko-KR" altLang="en-US" sz="2000" dirty="0">
                <a:solidFill>
                  <a:schemeClr val="tx1"/>
                </a:solidFill>
                <a:latin typeface="Söhne"/>
              </a:rPr>
              <a:t>팀만의 프론트 디자인이 부족했던 것 같습니다</a:t>
            </a:r>
            <a:r>
              <a:rPr lang="en-US" altLang="ko-KR" sz="2000" dirty="0">
                <a:solidFill>
                  <a:schemeClr val="tx1"/>
                </a:solidFill>
                <a:latin typeface="Söhne"/>
              </a:rPr>
              <a:t>.   </a:t>
            </a:r>
          </a:p>
          <a:p>
            <a:pPr lvl="1" algn="l"/>
            <a:endParaRPr lang="en-US" altLang="ko-KR" sz="2000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ED12-DB0C-4A62-5729-EEDD883D310D}"/>
              </a:ext>
            </a:extLst>
          </p:cNvPr>
          <p:cNvSpPr txBox="1"/>
          <p:nvPr/>
        </p:nvSpPr>
        <p:spPr>
          <a:xfrm>
            <a:off x="1342406" y="1265383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2443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자체 평가 의견 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–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윤범헌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3D91D9D-819B-65D8-F6A6-1367EFEB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0850" y="3924300"/>
            <a:ext cx="10982464" cy="3440224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b="1" i="0" dirty="0">
                <a:solidFill>
                  <a:schemeClr val="tx1"/>
                </a:solidFill>
                <a:effectLst/>
                <a:latin typeface="Söhne"/>
              </a:rPr>
              <a:t>일정 관리의 어려움</a:t>
            </a:r>
            <a:endParaRPr lang="ko-KR" altLang="en-US" sz="2400" b="0" i="0" dirty="0">
              <a:solidFill>
                <a:schemeClr val="tx1"/>
              </a:solidFill>
              <a:effectLst/>
              <a:latin typeface="Söhne"/>
            </a:endParaRPr>
          </a:p>
          <a:p>
            <a:pPr lvl="1" algn="l"/>
            <a:r>
              <a:rPr lang="ko-KR" altLang="en-US" sz="2000" b="0" i="0" dirty="0">
                <a:solidFill>
                  <a:schemeClr val="tx1"/>
                </a:solidFill>
                <a:effectLst/>
                <a:latin typeface="Söhne"/>
              </a:rPr>
              <a:t>다음에는 더 세부적인 일정 계획을 수립하고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Söhne"/>
              </a:rPr>
              <a:t>각 단계별로 중간 점검을 통해 진척 상황을 모니터링하며 조절할 수 있도록 더 신중한 일정 관리가 필요</a:t>
            </a:r>
            <a:endParaRPr lang="en-US" altLang="ko-KR" sz="2000" b="0" i="0" dirty="0">
              <a:solidFill>
                <a:schemeClr val="tx1"/>
              </a:solidFill>
              <a:effectLst/>
              <a:latin typeface="Söhne"/>
            </a:endParaRPr>
          </a:p>
          <a:p>
            <a:pPr lvl="1" algn="l"/>
            <a:endParaRPr lang="en-US" altLang="ko-KR" sz="20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ko-KR" altLang="en-US" sz="2400" b="1" i="0" dirty="0">
                <a:solidFill>
                  <a:schemeClr val="tx1"/>
                </a:solidFill>
                <a:effectLst/>
                <a:latin typeface="Söhne"/>
              </a:rPr>
              <a:t>기술 부족</a:t>
            </a:r>
            <a:endParaRPr lang="ko-KR" altLang="en-US" sz="2400" b="0" i="0" dirty="0">
              <a:solidFill>
                <a:schemeClr val="tx1"/>
              </a:solidFill>
              <a:effectLst/>
              <a:latin typeface="Söhne"/>
            </a:endParaRPr>
          </a:p>
          <a:p>
            <a:pPr lvl="1" algn="l"/>
            <a:r>
              <a:rPr lang="ko-KR" altLang="en-US" sz="2000" b="0" i="0" dirty="0">
                <a:solidFill>
                  <a:schemeClr val="tx1"/>
                </a:solidFill>
                <a:effectLst/>
                <a:latin typeface="Söhne"/>
              </a:rPr>
              <a:t>아쉬운 점 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Söhne"/>
              </a:rPr>
              <a:t>: 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Söhne"/>
              </a:rPr>
              <a:t>프로젝트 중에 필요한 기술이나 도구에 대한 이해가 부족하여 작업에 어려움이 있었습니다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Söhne"/>
              </a:rPr>
              <a:t>. API 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Söhne"/>
              </a:rPr>
              <a:t>등 </a:t>
            </a:r>
            <a:endParaRPr lang="en-US" altLang="ko-KR" sz="2000" b="0" i="0" dirty="0">
              <a:solidFill>
                <a:schemeClr val="tx1"/>
              </a:solidFill>
              <a:effectLst/>
              <a:latin typeface="Söhne"/>
            </a:endParaRPr>
          </a:p>
          <a:p>
            <a:pPr lvl="1" algn="l"/>
            <a:r>
              <a:rPr lang="ko-KR" altLang="en-US" sz="2000" b="0" i="0" dirty="0">
                <a:solidFill>
                  <a:schemeClr val="tx1"/>
                </a:solidFill>
                <a:effectLst/>
                <a:latin typeface="Söhne"/>
              </a:rPr>
              <a:t>개선 방안 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Söhne"/>
              </a:rPr>
              <a:t>: 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Söhne"/>
              </a:rPr>
              <a:t>다음 프로젝트에는 미리 필요한 기술을 학습하고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Söhne"/>
              </a:rPr>
              <a:t>팀원들 간에 기술 지식을 교류하며 보완하는 시간을 확보</a:t>
            </a:r>
            <a:endParaRPr lang="en-US" altLang="ko-KR" sz="2000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ED12-DB0C-4A62-5729-EEDD883D310D}"/>
              </a:ext>
            </a:extLst>
          </p:cNvPr>
          <p:cNvSpPr txBox="1"/>
          <p:nvPr/>
        </p:nvSpPr>
        <p:spPr>
          <a:xfrm>
            <a:off x="1342406" y="1265383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2719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자체 평가 의견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–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변장철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(1)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3D91D9D-819B-65D8-F6A6-1367EFEB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9772" y="3848100"/>
            <a:ext cx="11888828" cy="434340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프로젝트를 진행하면서 처음 기획한 의도와 일부 부합하지만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아직은 실무에서 활용하기에는 부족한 부분이 있습니다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현재까지 약 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50%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정도의 완성도를 달성했으며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특히 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CSS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등의 부분에서 부족한 점이 많다고 느껴집니다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아쉬운 점 중 하나는 처음에 계획했던 기능 중 일부를 아직 구현하지 못했다는 점입니다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그러나 이러한 부족한 부분을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채워나가는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 과정에서 많은 것을 배울 수 있었습니다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프로젝트를 진행하면서 기존에 몰랐던 부분이나 새로운 구현 방식을 찾아보고 습득함으로써 실력이 크게 향상되었습니다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ED12-DB0C-4A62-5729-EEDD883D310D}"/>
              </a:ext>
            </a:extLst>
          </p:cNvPr>
          <p:cNvSpPr txBox="1"/>
          <p:nvPr/>
        </p:nvSpPr>
        <p:spPr>
          <a:xfrm>
            <a:off x="1342406" y="1265383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158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자체 평가 의견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–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변장철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(2)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3D91D9D-819B-65D8-F6A6-1367EFEB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9772" y="3848100"/>
            <a:ext cx="11888828" cy="381000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>
                <a:solidFill>
                  <a:schemeClr val="tx1"/>
                </a:solidFill>
                <a:effectLst/>
                <a:latin typeface="Söhne"/>
              </a:rPr>
              <a:t>더불어</a:t>
            </a:r>
            <a:r>
              <a:rPr lang="en-US" altLang="ko-KR" sz="2400" b="0" i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>
                <a:solidFill>
                  <a:schemeClr val="tx1"/>
                </a:solidFill>
                <a:effectLst/>
                <a:latin typeface="Söhne"/>
              </a:rPr>
              <a:t>모르는 부분을 찾아보면서 제대로 이해하지 못했던 부분들을 깊게 이해하고</a:t>
            </a:r>
            <a:r>
              <a:rPr lang="en-US" altLang="ko-KR" sz="2400" b="0" i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>
                <a:solidFill>
                  <a:schemeClr val="tx1"/>
                </a:solidFill>
                <a:effectLst/>
                <a:latin typeface="Söhne"/>
              </a:rPr>
              <a:t>이를 토대로 다양한 구현이 가능하다는 자신감이 생겼습니다</a:t>
            </a:r>
            <a:r>
              <a:rPr lang="en-US" altLang="ko-KR" sz="2400" b="0" i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>
                <a:solidFill>
                  <a:schemeClr val="tx1"/>
                </a:solidFill>
                <a:effectLst/>
                <a:latin typeface="Söhne"/>
              </a:rPr>
              <a:t>이러한 경험을 바탕으로 향후 프로젝트에서는 더 나은 디자인과 사용자 경험을 제공할 수 있도록 </a:t>
            </a:r>
            <a:r>
              <a:rPr lang="en-US" altLang="ko-KR" sz="2400" b="0" i="0">
                <a:solidFill>
                  <a:schemeClr val="tx1"/>
                </a:solidFill>
                <a:effectLst/>
                <a:latin typeface="Söhne"/>
              </a:rPr>
              <a:t>CSS </a:t>
            </a:r>
            <a:r>
              <a:rPr lang="ko-KR" altLang="en-US" sz="2400" b="0" i="0">
                <a:solidFill>
                  <a:schemeClr val="tx1"/>
                </a:solidFill>
                <a:effectLst/>
                <a:latin typeface="Söhne"/>
              </a:rPr>
              <a:t>등의 기술을 더욱 향상시키고</a:t>
            </a:r>
            <a:r>
              <a:rPr lang="en-US" altLang="ko-KR" sz="2400" b="0" i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>
                <a:solidFill>
                  <a:schemeClr val="tx1"/>
                </a:solidFill>
                <a:effectLst/>
                <a:latin typeface="Söhne"/>
              </a:rPr>
              <a:t>미완성 기능을 완성하여 프로젝트를 완료해 나갈 계획입니다</a:t>
            </a:r>
            <a:r>
              <a:rPr lang="en-US" altLang="ko-KR" sz="2400" b="0" i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>
                <a:solidFill>
                  <a:schemeClr val="tx1"/>
                </a:solidFill>
                <a:effectLst/>
                <a:latin typeface="Söhne"/>
              </a:rPr>
              <a:t>좋은 경험을 통해 발전하는 과정이며</a:t>
            </a:r>
            <a:r>
              <a:rPr lang="en-US" altLang="ko-KR" sz="2400" b="0" i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>
                <a:solidFill>
                  <a:schemeClr val="tx1"/>
                </a:solidFill>
                <a:effectLst/>
                <a:latin typeface="Söhne"/>
              </a:rPr>
              <a:t>앞으로의 프로젝트에서는 이를 보완하고 높은 수준의 완성도를 추구할 것입니다</a:t>
            </a:r>
            <a:r>
              <a:rPr lang="en-US" altLang="ko-KR" sz="2400" b="0" i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ED12-DB0C-4A62-5729-EEDD883D310D}"/>
              </a:ext>
            </a:extLst>
          </p:cNvPr>
          <p:cNvSpPr txBox="1"/>
          <p:nvPr/>
        </p:nvSpPr>
        <p:spPr>
          <a:xfrm>
            <a:off x="1342406" y="1265383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8808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자체 평가 의견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– </a:t>
            </a:r>
            <a:r>
              <a:rPr lang="ko-KR" altLang="en-US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박현지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3D91D9D-819B-65D8-F6A6-1367EFEB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9772" y="3848100"/>
            <a:ext cx="11888828" cy="3918900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팀 프로젝트를 하면서 협업의 중요성을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깨달았습니다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막힌 부분들을 함께 해결해가면서 새로운 접근 방식을 배울 수 있었습니다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개인적으로 아쉬운 점은 속도가 느려서 더 구현하고 싶은 것들을 구현하지 못한 것입니다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추후에  더 공부하여 스케줄 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API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등 여러 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API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를  활용해보고 싶습니다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든든한 팀원들을 만나서 좋았고 다음에는 제가 더 보탬이 되는 팀원으로 함께하고 싶습니다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ED12-DB0C-4A62-5729-EEDD883D310D}"/>
              </a:ext>
            </a:extLst>
          </p:cNvPr>
          <p:cNvSpPr txBox="1"/>
          <p:nvPr/>
        </p:nvSpPr>
        <p:spPr>
          <a:xfrm>
            <a:off x="1342406" y="1265383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064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자체 평가 의견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– 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김예림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3D91D9D-819B-65D8-F6A6-1367EFEB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9772" y="3816340"/>
            <a:ext cx="11888828" cy="4648200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안녕하세요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제 경험을 공유하려 합니다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처음 경험하는 개발 프로젝트였기에 초기에는 불안감이 컸습니다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그러나 프로젝트를 진행하면서 수업 시간보다 더 많은 것을 배우게 되었고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처음부터 프로젝트를 직접 시작하는 것이 어떤 경험인지를 알게 되었습니다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코딩 실력 또한 상승했다고 자부할 수 있습니다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24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이 프로젝트는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팀원들과의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 협업을 통해 이루어졌는데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분배와 의견 조율은 생각보다 쉽지 않았습니다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이 과정을 통해 팀 협업의 중요성을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깨달았습니다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모두가 함께 노력하여 개발 프로젝트를 완성해 나가는 것은 쉽지 않은 일이었지만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그 과정에서 많은 것을 배울 수 있었습니다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24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프로젝트를 통해 팀 협업이 개발에 미치는 중요성을 몸소 느껴보았고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이는 저에게 귀중한 기회였습니다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앞으로도 이런 경험을 통해 성장하고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향후 프로젝트에서 더 나은 결과물을 만들어 나가고자 합니다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ED12-DB0C-4A62-5729-EEDD883D310D}"/>
              </a:ext>
            </a:extLst>
          </p:cNvPr>
          <p:cNvSpPr txBox="1"/>
          <p:nvPr/>
        </p:nvSpPr>
        <p:spPr>
          <a:xfrm>
            <a:off x="1342406" y="1265383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5279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자체 평가 의견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– 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송경호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3D91D9D-819B-65D8-F6A6-1367EFEB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9772" y="3816340"/>
            <a:ext cx="11888828" cy="4648200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수업에서나 관련 영상으로 공부한 내용들을 이번 수업을 통해 동기들끼리 직접 프로젝트를 경험해 보았다는 점에서 재미도 있었지만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프로젝트에 대한 팀워크의 중요성에 대해 많이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깨달았던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시간이였습니다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공부하면서는 내가 어느정도 아는지 가늠이 쉽게 되지 않았는데 이번 프로젝트를 통해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깊이있게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알지못하고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 겉핥기식으로만 공부를 해온 것이 느껴져 반성하게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되았습니다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프로젝트는 마무리가 되었지만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좀더 공부를 하고 구현하지 못한부분들도 구현해 볼 예정입니다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실력에 대해 아쉬운 부분들도 많았지만 팀원들에게 물어보면서 배운 점도 많았고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다른사람들이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 어떤 방식으로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코드르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 구현하지도 보면서 다양한 구현방식을 배울 수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있었숩나다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다음 프로젝트때는 커뮤니티 말고 다른 구현을 맡아 도전해보고 싶습니다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Söhne"/>
              </a:rPr>
              <a:t>범헌이는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Söhne"/>
              </a:rPr>
              <a:t> 사랑입니다</a:t>
            </a:r>
            <a:endParaRPr lang="en-US" altLang="ko-KR" sz="2400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ED12-DB0C-4A62-5729-EEDD883D310D}"/>
              </a:ext>
            </a:extLst>
          </p:cNvPr>
          <p:cNvSpPr txBox="1"/>
          <p:nvPr/>
        </p:nvSpPr>
        <p:spPr>
          <a:xfrm>
            <a:off x="1342406" y="1265383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1654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34413" y="6773833"/>
            <a:ext cx="4088879" cy="4105300"/>
            <a:chOff x="5434413" y="6773833"/>
            <a:chExt cx="4088879" cy="41053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4413" y="6773833"/>
              <a:ext cx="4088879" cy="41053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2961" y="6701463"/>
            <a:ext cx="4344229" cy="4179148"/>
            <a:chOff x="8802961" y="6701463"/>
            <a:chExt cx="4344229" cy="4179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2961" y="6701463"/>
              <a:ext cx="4344229" cy="417914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715000" y="3162300"/>
            <a:ext cx="8686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>
                <a:latin typeface="Berlin Sans FB" panose="020E0602020502020306" pitchFamily="34" charset="0"/>
              </a:rPr>
              <a:t>Q &amp; A</a:t>
            </a:r>
            <a:r>
              <a:rPr lang="ko-KR" altLang="en-US" sz="20000">
                <a:latin typeface="Berlin Sans FB" panose="020E0602020502020306" pitchFamily="34" charset="0"/>
              </a:rPr>
              <a:t> </a:t>
            </a:r>
            <a:endParaRPr lang="ko-KR" altLang="en-US" sz="1000">
              <a:latin typeface="Berlin Sans FB" panose="020E0602020502020306" pitchFamily="34" charset="0"/>
            </a:endParaRPr>
          </a:p>
        </p:txBody>
      </p:sp>
      <p:sp>
        <p:nvSpPr>
          <p:cNvPr id="4" name="생각 풍선: 구름 모양 3">
            <a:extLst>
              <a:ext uri="{FF2B5EF4-FFF2-40B4-BE49-F238E27FC236}">
                <a16:creationId xmlns:a16="http://schemas.microsoft.com/office/drawing/2014/main" id="{1A777BF6-E130-AC74-1528-51BC5E5B9BF3}"/>
              </a:ext>
            </a:extLst>
          </p:cNvPr>
          <p:cNvSpPr/>
          <p:nvPr/>
        </p:nvSpPr>
        <p:spPr>
          <a:xfrm rot="1662879">
            <a:off x="12826848" y="6085391"/>
            <a:ext cx="2590800" cy="1238792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질문하지마</a:t>
            </a:r>
            <a:r>
              <a:rPr lang="en-US" altLang="ko-KR">
                <a:solidFill>
                  <a:schemeClr val="tx1"/>
                </a:solidFill>
              </a:rPr>
              <a:t>…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구조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–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876F72-C340-14EA-DE13-5E5B7000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3706829"/>
            <a:ext cx="10265357" cy="4743597"/>
          </a:xfrm>
          <a:prstGeom prst="rect">
            <a:avLst/>
          </a:prstGeom>
        </p:spPr>
      </p:pic>
      <p:pic>
        <p:nvPicPr>
          <p:cNvPr id="2" name="Object 18">
            <a:extLst>
              <a:ext uri="{FF2B5EF4-FFF2-40B4-BE49-F238E27FC236}">
                <a16:creationId xmlns:a16="http://schemas.microsoft.com/office/drawing/2014/main" id="{CF5F2B1E-657A-EE36-D10B-05FC4E81C34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5381" y="804956"/>
            <a:ext cx="2908645" cy="3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69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612" y="-207817"/>
            <a:ext cx="20560142" cy="123945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919905" y="4848476"/>
            <a:ext cx="10407563" cy="567753"/>
            <a:chOff x="-4919905" y="4848476"/>
            <a:chExt cx="10407563" cy="5677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919905" y="4848476"/>
              <a:ext cx="10407563" cy="567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4993" y="427550"/>
            <a:ext cx="7185597" cy="71855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29745" y="1783496"/>
            <a:ext cx="2026223" cy="1948056"/>
            <a:chOff x="8129745" y="1783496"/>
            <a:chExt cx="2026223" cy="19480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9745" y="1783496"/>
              <a:ext cx="2026223" cy="1948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0890" y="5410929"/>
            <a:ext cx="4986149" cy="39218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53641" y="3857770"/>
            <a:ext cx="578431" cy="578431"/>
            <a:chOff x="8853641" y="3857770"/>
            <a:chExt cx="578431" cy="5784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3641" y="3857770"/>
              <a:ext cx="578431" cy="57843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977556" y="5661993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Bahnschrift SemiBold SemiConden" panose="020B0502040204020203" pitchFamily="34" charset="0"/>
              </a:rPr>
              <a:t>E1I4S</a:t>
            </a:r>
            <a:endParaRPr lang="ko-KR" altLang="en-US" sz="3200" b="1">
              <a:latin typeface="Bahnschrift SemiBold SemiConden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81822" y="7395423"/>
            <a:ext cx="763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Bahnschrift SemiBold SemiConden" panose="020B0502040204020203" pitchFamily="34" charset="0"/>
              </a:rPr>
              <a:t>코리아</a:t>
            </a:r>
            <a:r>
              <a:rPr lang="en-US" altLang="ko-KR" sz="3200" b="1">
                <a:latin typeface="Bahnschrift SemiBold SemiConden" panose="020B0502040204020203" pitchFamily="34" charset="0"/>
              </a:rPr>
              <a:t>IT</a:t>
            </a:r>
            <a:r>
              <a:rPr lang="ko-KR" altLang="en-US" sz="3200" b="1">
                <a:latin typeface="Bahnschrift SemiBold SemiConden" panose="020B0502040204020203" pitchFamily="34" charset="0"/>
              </a:rPr>
              <a:t>아카데미 </a:t>
            </a:r>
            <a:r>
              <a:rPr lang="en-US" altLang="ko-KR" sz="3200" b="1">
                <a:latin typeface="Bahnschrift SemiBold SemiConden" panose="020B0502040204020203" pitchFamily="34" charset="0"/>
              </a:rPr>
              <a:t>B</a:t>
            </a:r>
            <a:r>
              <a:rPr lang="ko-KR" altLang="en-US" sz="3200" b="1">
                <a:latin typeface="Bahnschrift SemiBold SemiConden" panose="020B0502040204020203" pitchFamily="34" charset="0"/>
              </a:rPr>
              <a:t>강의실 공간 협찬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81823" y="6227672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Bahnschrift SemiBold SemiConden" panose="020B0502040204020203" pitchFamily="34" charset="0"/>
              </a:rPr>
              <a:t>GJG</a:t>
            </a:r>
            <a:endParaRPr lang="ko-KR" altLang="en-US" sz="3200" b="1">
              <a:latin typeface="Bahnschrift SemiBold SemiConden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79620" y="8439859"/>
            <a:ext cx="741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Bahnschrift SemiBold SemiConden" panose="020B0502040204020203" pitchFamily="34" charset="0"/>
              </a:rPr>
              <a:t>프로젝트를 위해 수고하신 녀러분 </a:t>
            </a:r>
            <a:r>
              <a:rPr lang="en-US" altLang="ko-KR" sz="3200" b="1">
                <a:latin typeface="Bahnschrift SemiBold SemiConden" panose="020B0502040204020203" pitchFamily="34" charset="0"/>
              </a:rPr>
              <a:t>~ *^^*</a:t>
            </a:r>
            <a:endParaRPr lang="ko-KR" altLang="en-US" sz="3200" b="1">
              <a:latin typeface="Bahnschrift SemiBold SemiConden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81822" y="6795812"/>
            <a:ext cx="7334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latin typeface="Bahnschrift SemiBold SemiConden" panose="020B0502040204020203" pitchFamily="34" charset="0"/>
              </a:rPr>
              <a:t>윤범헌</a:t>
            </a:r>
            <a:r>
              <a:rPr lang="ko-KR" altLang="en-US" sz="3200" b="1">
                <a:latin typeface="Bahnschrift SemiBold SemiConden" panose="020B0502040204020203" pitchFamily="34" charset="0"/>
              </a:rPr>
              <a:t> 김예림 </a:t>
            </a:r>
            <a:r>
              <a:rPr lang="ko-KR" altLang="en-US" sz="3200" b="1" err="1">
                <a:latin typeface="Bahnschrift SemiBold SemiConden" panose="020B0502040204020203" pitchFamily="34" charset="0"/>
              </a:rPr>
              <a:t>변장철</a:t>
            </a:r>
            <a:r>
              <a:rPr lang="ko-KR" altLang="en-US" sz="3200" b="1">
                <a:latin typeface="Bahnschrift SemiBold SemiConden" panose="020B0502040204020203" pitchFamily="34" charset="0"/>
              </a:rPr>
              <a:t> </a:t>
            </a:r>
            <a:r>
              <a:rPr lang="ko-KR" altLang="en-US" sz="3200" b="1" err="1">
                <a:latin typeface="Bahnschrift SemiBold SemiConden" panose="020B0502040204020203" pitchFamily="34" charset="0"/>
              </a:rPr>
              <a:t>송경호</a:t>
            </a:r>
            <a:r>
              <a:rPr lang="ko-KR" altLang="en-US" sz="3200" b="1">
                <a:latin typeface="Bahnschrift SemiBold SemiConden" panose="020B0502040204020203" pitchFamily="34" charset="0"/>
              </a:rPr>
              <a:t> </a:t>
            </a:r>
            <a:r>
              <a:rPr lang="ko-KR" altLang="en-US" sz="3200" b="1" err="1">
                <a:latin typeface="Bahnschrift SemiBold SemiConden" panose="020B0502040204020203" pitchFamily="34" charset="0"/>
              </a:rPr>
              <a:t>박현지</a:t>
            </a:r>
            <a:r>
              <a:rPr lang="ko-KR" altLang="en-US" sz="3200" b="1">
                <a:latin typeface="Bahnschrift SemiBold SemiConden" panose="020B0502040204020203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9032" y="1403849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구조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–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비회원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1D2530-8DA5-1258-9A8A-F9A08D0AA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593" y="3532184"/>
            <a:ext cx="7979770" cy="5316496"/>
          </a:xfrm>
          <a:prstGeom prst="rect">
            <a:avLst/>
          </a:prstGeom>
        </p:spPr>
      </p:pic>
      <p:pic>
        <p:nvPicPr>
          <p:cNvPr id="2" name="Object 18">
            <a:extLst>
              <a:ext uri="{FF2B5EF4-FFF2-40B4-BE49-F238E27FC236}">
                <a16:creationId xmlns:a16="http://schemas.microsoft.com/office/drawing/2014/main" id="{093813B6-C325-0648-7E24-531ACF32D8D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5381" y="804956"/>
            <a:ext cx="2908645" cy="3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94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구조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68D3CB-B624-B959-7C8F-93CE68E4D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6039" y="3600000"/>
            <a:ext cx="9658800" cy="5329529"/>
          </a:xfrm>
          <a:prstGeom prst="rect">
            <a:avLst/>
          </a:prstGeom>
        </p:spPr>
      </p:pic>
      <p:pic>
        <p:nvPicPr>
          <p:cNvPr id="2" name="Object 18">
            <a:extLst>
              <a:ext uri="{FF2B5EF4-FFF2-40B4-BE49-F238E27FC236}">
                <a16:creationId xmlns:a16="http://schemas.microsoft.com/office/drawing/2014/main" id="{15D634BC-0102-8C1A-DD11-1930715CD8B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5381" y="804956"/>
            <a:ext cx="2908645" cy="3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94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DA926-AD90-9251-15C0-B63C71EB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360F6646-4AFF-8B64-782F-C90768F403A8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F7CF907-888F-1A4E-BE03-57A19C27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F98ECA73-A877-3F42-A7F2-1C4DE24AD40B}"/>
              </a:ext>
            </a:extLst>
          </p:cNvPr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BB475AA9-2526-BF85-5AFC-39197DABE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A2282BAE-FB65-9A95-7433-B609B541F711}"/>
              </a:ext>
            </a:extLst>
          </p:cNvPr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57E29975-AD54-C7F2-931A-051044A9D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AAFEA74-7A03-715D-CADB-5508133EBA33}"/>
              </a:ext>
            </a:extLst>
          </p:cNvPr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AA6DD69C-C673-5CE0-3566-EF607BAC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46C1B947-ACBD-5EE9-9EFF-FF803CF1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BEF70CC8-FEE4-3D0E-F390-19D0B88B7616}"/>
              </a:ext>
            </a:extLst>
          </p:cNvPr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9477D836-5668-164F-E232-A6A67FA1F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>
            <a:extLst>
              <a:ext uri="{FF2B5EF4-FFF2-40B4-BE49-F238E27FC236}">
                <a16:creationId xmlns:a16="http://schemas.microsoft.com/office/drawing/2014/main" id="{354DF2AB-F4AC-1EBB-9BB0-B0841DA6D08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947021" cy="1883044"/>
          </a:xfrm>
          <a:prstGeom prst="rect">
            <a:avLst/>
          </a:prstGeom>
        </p:spPr>
      </p:pic>
      <p:pic>
        <p:nvPicPr>
          <p:cNvPr id="21" name="Object 20">
            <a:extLst>
              <a:ext uri="{FF2B5EF4-FFF2-40B4-BE49-F238E27FC236}">
                <a16:creationId xmlns:a16="http://schemas.microsoft.com/office/drawing/2014/main" id="{540DE74E-3506-3ED5-811F-7277DEAD524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07990" y="6585284"/>
            <a:ext cx="3816881" cy="2115654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D9F81BD0-91EF-41CC-3AA3-8C558FE231DA}"/>
              </a:ext>
            </a:extLst>
          </p:cNvPr>
          <p:cNvGrpSpPr/>
          <p:nvPr/>
        </p:nvGrpSpPr>
        <p:grpSpPr>
          <a:xfrm>
            <a:off x="15357192" y="8163326"/>
            <a:ext cx="745058" cy="172685"/>
            <a:chOff x="15357192" y="8163326"/>
            <a:chExt cx="745058" cy="172685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6BCFF46D-41EE-A51A-8BD2-6A817954B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357192" y="816332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B87B126A-23D4-C042-FD1A-CCC8087E7333}"/>
              </a:ext>
            </a:extLst>
          </p:cNvPr>
          <p:cNvGrpSpPr/>
          <p:nvPr/>
        </p:nvGrpSpPr>
        <p:grpSpPr>
          <a:xfrm>
            <a:off x="15640652" y="6421708"/>
            <a:ext cx="636604" cy="582718"/>
            <a:chOff x="15640652" y="6421708"/>
            <a:chExt cx="636604" cy="582718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E8DF7999-D3A3-6246-EB75-40064EECC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40652" y="6421708"/>
              <a:ext cx="636604" cy="582718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81C27819-182B-E01C-54EB-A96ED1BCB5E5}"/>
              </a:ext>
            </a:extLst>
          </p:cNvPr>
          <p:cNvGrpSpPr/>
          <p:nvPr/>
        </p:nvGrpSpPr>
        <p:grpSpPr>
          <a:xfrm>
            <a:off x="10609314" y="6021629"/>
            <a:ext cx="4681650" cy="5033718"/>
            <a:chOff x="10609314" y="6021629"/>
            <a:chExt cx="4681650" cy="5033718"/>
          </a:xfrm>
        </p:grpSpPr>
        <p:pic>
          <p:nvPicPr>
            <p:cNvPr id="30" name="Object 29">
              <a:extLst>
                <a:ext uri="{FF2B5EF4-FFF2-40B4-BE49-F238E27FC236}">
                  <a16:creationId xmlns:a16="http://schemas.microsoft.com/office/drawing/2014/main" id="{1B2C9F21-2769-2081-4F74-5CF0C03A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09314" y="6021629"/>
              <a:ext cx="4681650" cy="5033718"/>
            </a:xfrm>
            <a:prstGeom prst="rect">
              <a:avLst/>
            </a:prstGeom>
          </p:spPr>
        </p:pic>
      </p:grp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D94AFB2D-FB37-A81D-AA1B-D57C606B9D86}"/>
              </a:ext>
            </a:extLst>
          </p:cNvPr>
          <p:cNvGrpSpPr/>
          <p:nvPr/>
        </p:nvGrpSpPr>
        <p:grpSpPr>
          <a:xfrm>
            <a:off x="-4934191" y="4834191"/>
            <a:ext cx="10436134" cy="567753"/>
            <a:chOff x="-4934191" y="4834191"/>
            <a:chExt cx="10436134" cy="567753"/>
          </a:xfrm>
        </p:grpSpPr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3B17A025-D2ED-11D9-222D-ACAF98A4D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4934191" y="4834191"/>
              <a:ext cx="10436134" cy="567753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576592FA-F99B-FDBB-A943-ACCE68FD351E}"/>
              </a:ext>
            </a:extLst>
          </p:cNvPr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6" name="Object 35">
              <a:extLst>
                <a:ext uri="{FF2B5EF4-FFF2-40B4-BE49-F238E27FC236}">
                  <a16:creationId xmlns:a16="http://schemas.microsoft.com/office/drawing/2014/main" id="{5FD9E9FD-4319-8B85-78C0-18516AC21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7C714D-D08B-E07F-1AA7-61021E793564}"/>
              </a:ext>
            </a:extLst>
          </p:cNvPr>
          <p:cNvSpPr txBox="1"/>
          <p:nvPr/>
        </p:nvSpPr>
        <p:spPr>
          <a:xfrm>
            <a:off x="6477000" y="4626442"/>
            <a:ext cx="6681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latin typeface="Bahnschrift Light" panose="020B0502040204020203" pitchFamily="34" charset="0"/>
              </a:rPr>
              <a:t>팀원 소개 및 역할</a:t>
            </a:r>
          </a:p>
        </p:txBody>
      </p:sp>
      <p:pic>
        <p:nvPicPr>
          <p:cNvPr id="5" name="Object 19">
            <a:extLst>
              <a:ext uri="{FF2B5EF4-FFF2-40B4-BE49-F238E27FC236}">
                <a16:creationId xmlns:a16="http://schemas.microsoft.com/office/drawing/2014/main" id="{4F76653C-8243-C930-04B3-4084624AF18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54462" y="1105236"/>
            <a:ext cx="3098448" cy="35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5FBEA-2288-E0BA-3ECE-2F36A6E32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626577FC-85FF-3FF3-7D75-2B9322783064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3086AE94-2249-38D4-5DB7-C621D090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233AD44-1F61-0B90-9A7B-1B27658F2525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4C3138B-E135-B9EF-D96C-556B1287F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AA8F6D82-4811-6B53-159E-E67DC81AFDA7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FA63D15-EE4B-DDA2-68F3-4A3A74D54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87F8384C-A06C-FB3D-1B8D-35E0703B5953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EE6E8EF5-130F-395B-CE3C-15409C14F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A90E0519-030C-4651-1CCC-04FBA8BC8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D3866B96-EA1A-9B7A-832D-916BCD14E101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A5A6394B-533E-DC85-0836-CAC4CEAD9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8350AA82-1ADA-D270-85AB-7A06C3D42BD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426C7AB-EDAA-BB20-5B3D-140FB27FB17C}"/>
              </a:ext>
            </a:extLst>
          </p:cNvPr>
          <p:cNvGraphicFramePr>
            <a:graphicFrameLocks noGrp="1"/>
          </p:cNvGraphicFramePr>
          <p:nvPr/>
        </p:nvGraphicFramePr>
        <p:xfrm>
          <a:off x="3046856" y="3642340"/>
          <a:ext cx="12421743" cy="43967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40581">
                  <a:extLst>
                    <a:ext uri="{9D8B030D-6E8A-4147-A177-3AD203B41FA5}">
                      <a16:colId xmlns:a16="http://schemas.microsoft.com/office/drawing/2014/main" val="404440090"/>
                    </a:ext>
                  </a:extLst>
                </a:gridCol>
                <a:gridCol w="3861563">
                  <a:extLst>
                    <a:ext uri="{9D8B030D-6E8A-4147-A177-3AD203B41FA5}">
                      <a16:colId xmlns:a16="http://schemas.microsoft.com/office/drawing/2014/main" val="4232818572"/>
                    </a:ext>
                  </a:extLst>
                </a:gridCol>
                <a:gridCol w="4419599">
                  <a:extLst>
                    <a:ext uri="{9D8B030D-6E8A-4147-A177-3AD203B41FA5}">
                      <a16:colId xmlns:a16="http://schemas.microsoft.com/office/drawing/2014/main" val="2750478965"/>
                    </a:ext>
                  </a:extLst>
                </a:gridCol>
              </a:tblGrid>
              <a:tr h="732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MEMBER</a:t>
                      </a:r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ROLE</a:t>
                      </a:r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WORK</a:t>
                      </a:r>
                      <a:endParaRPr lang="ko-KR" alt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09998986"/>
                  </a:ext>
                </a:extLst>
              </a:tr>
              <a:tr h="7327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윤범헌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팀장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총괄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고객지원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관리자 페이지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44513478"/>
                  </a:ext>
                </a:extLst>
              </a:tr>
              <a:tr h="7327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김예림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팀원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발표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포인트상점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32890655"/>
                  </a:ext>
                </a:extLst>
              </a:tr>
              <a:tr h="7327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변장철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팀원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회원가입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로그인</a:t>
                      </a:r>
                      <a:r>
                        <a:rPr lang="en-US" altLang="ko-KR"/>
                        <a:t>(Security), </a:t>
                      </a:r>
                      <a:r>
                        <a:rPr lang="ko-KR" altLang="en-US"/>
                        <a:t>마이페이지</a:t>
                      </a:r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79810209"/>
                  </a:ext>
                </a:extLst>
              </a:tr>
              <a:tr h="7327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송경호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팀원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데이터 준비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커뮤니티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30085516"/>
                  </a:ext>
                </a:extLst>
              </a:tr>
              <a:tr h="7327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박현지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팀원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, AWS, </a:t>
                      </a:r>
                      <a:r>
                        <a:rPr lang="ko-KR" altLang="en-US"/>
                        <a:t>뉴스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가이드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랭킹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22465343"/>
                  </a:ext>
                </a:extLst>
              </a:tr>
            </a:tbl>
          </a:graphicData>
        </a:graphic>
      </p:graphicFrame>
      <p:pic>
        <p:nvPicPr>
          <p:cNvPr id="7" name="Object 18">
            <a:extLst>
              <a:ext uri="{FF2B5EF4-FFF2-40B4-BE49-F238E27FC236}">
                <a16:creationId xmlns:a16="http://schemas.microsoft.com/office/drawing/2014/main" id="{A6C4DAF5-DA4F-A893-DA8E-B0FD011DAB9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2888" y="810613"/>
            <a:ext cx="3098448" cy="350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5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947021" cy="18830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54462" y="1112799"/>
            <a:ext cx="3097215" cy="35098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18716" y="7363004"/>
            <a:ext cx="3561201" cy="21324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91699" y="8851817"/>
            <a:ext cx="745058" cy="172685"/>
            <a:chOff x="9891699" y="8851817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8100000">
              <a:off x="9891699" y="8851817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919905" y="4848476"/>
            <a:ext cx="10407563" cy="567753"/>
            <a:chOff x="-4919905" y="4848476"/>
            <a:chExt cx="10407563" cy="5677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9905" y="4848476"/>
              <a:ext cx="10407563" cy="567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44511" y="5993533"/>
            <a:ext cx="4880333" cy="4694880"/>
            <a:chOff x="10644511" y="5993533"/>
            <a:chExt cx="4880333" cy="469488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44511" y="5993533"/>
              <a:ext cx="4880333" cy="46948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51442" y="3270069"/>
            <a:ext cx="975530" cy="2275288"/>
            <a:chOff x="12951442" y="3270069"/>
            <a:chExt cx="975530" cy="22752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51442" y="3270069"/>
              <a:ext cx="975530" cy="2275288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6353712" y="4652719"/>
            <a:ext cx="6569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수행 절차 및 방법</a:t>
            </a:r>
            <a:endParaRPr lang="ko-KR" altLang="en-US" sz="6600" b="1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2492" y="809193"/>
            <a:ext cx="3097217" cy="35127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81" y="2033644"/>
            <a:ext cx="10058400" cy="711084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D0CFEE-1E3D-9D80-5D91-CBDE0D96D0E1}"/>
              </a:ext>
            </a:extLst>
          </p:cNvPr>
          <p:cNvCxnSpPr>
            <a:cxnSpLocks/>
          </p:cNvCxnSpPr>
          <p:nvPr/>
        </p:nvCxnSpPr>
        <p:spPr>
          <a:xfrm>
            <a:off x="5943600" y="4076700"/>
            <a:ext cx="4953000" cy="0"/>
          </a:xfrm>
          <a:prstGeom prst="straightConnector1">
            <a:avLst/>
          </a:prstGeom>
          <a:ln w="635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21D08F-C2AC-0FFD-3164-5553DDF0D5BF}"/>
              </a:ext>
            </a:extLst>
          </p:cNvPr>
          <p:cNvCxnSpPr/>
          <p:nvPr/>
        </p:nvCxnSpPr>
        <p:spPr>
          <a:xfrm>
            <a:off x="4648200" y="5067300"/>
            <a:ext cx="1295400" cy="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34D70EC-C0E4-48F0-C3F7-5A2CD97BD709}"/>
              </a:ext>
            </a:extLst>
          </p:cNvPr>
          <p:cNvCxnSpPr>
            <a:cxnSpLocks/>
          </p:cNvCxnSpPr>
          <p:nvPr/>
        </p:nvCxnSpPr>
        <p:spPr>
          <a:xfrm flipH="1">
            <a:off x="11049000" y="4102100"/>
            <a:ext cx="2438400" cy="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C6989A-E029-4702-AFCA-83E72523F0AF}"/>
              </a:ext>
            </a:extLst>
          </p:cNvPr>
          <p:cNvSpPr txBox="1"/>
          <p:nvPr/>
        </p:nvSpPr>
        <p:spPr>
          <a:xfrm>
            <a:off x="7529532" y="365845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구상 및 설계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ED5282-0DDD-2CDB-F6C0-96F8EF2378F2}"/>
              </a:ext>
            </a:extLst>
          </p:cNvPr>
          <p:cNvSpPr txBox="1"/>
          <p:nvPr/>
        </p:nvSpPr>
        <p:spPr>
          <a:xfrm>
            <a:off x="11213256" y="3683850"/>
            <a:ext cx="243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역할 분담 및 </a:t>
            </a:r>
            <a:r>
              <a:rPr lang="en-US" altLang="ko-KR"/>
              <a:t>DB </a:t>
            </a:r>
            <a:r>
              <a:rPr lang="ko-KR" altLang="en-US"/>
              <a:t>구현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7932185-CFA7-83F2-3E39-F565A12627FD}"/>
              </a:ext>
            </a:extLst>
          </p:cNvPr>
          <p:cNvCxnSpPr>
            <a:cxnSpLocks/>
          </p:cNvCxnSpPr>
          <p:nvPr/>
        </p:nvCxnSpPr>
        <p:spPr>
          <a:xfrm flipH="1">
            <a:off x="5981700" y="5142857"/>
            <a:ext cx="75057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0BBC420-D1D5-4559-E4C9-B3CBEF0FFBCC}"/>
              </a:ext>
            </a:extLst>
          </p:cNvPr>
          <p:cNvCxnSpPr>
            <a:cxnSpLocks/>
          </p:cNvCxnSpPr>
          <p:nvPr/>
        </p:nvCxnSpPr>
        <p:spPr>
          <a:xfrm>
            <a:off x="4648200" y="6057900"/>
            <a:ext cx="88392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F81D6D3-3CC5-0C7D-7CE9-06869B717DF0}"/>
              </a:ext>
            </a:extLst>
          </p:cNvPr>
          <p:cNvCxnSpPr>
            <a:cxnSpLocks/>
          </p:cNvCxnSpPr>
          <p:nvPr/>
        </p:nvCxnSpPr>
        <p:spPr>
          <a:xfrm>
            <a:off x="4686300" y="7124700"/>
            <a:ext cx="37338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7E51283-9E1F-3A90-9419-4D3B4227E51C}"/>
              </a:ext>
            </a:extLst>
          </p:cNvPr>
          <p:cNvCxnSpPr>
            <a:cxnSpLocks/>
          </p:cNvCxnSpPr>
          <p:nvPr/>
        </p:nvCxnSpPr>
        <p:spPr>
          <a:xfrm>
            <a:off x="5943600" y="7353300"/>
            <a:ext cx="4953000" cy="0"/>
          </a:xfrm>
          <a:prstGeom prst="straightConnector1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E8DBEEE-A7AA-43EA-6253-E55955C33356}"/>
              </a:ext>
            </a:extLst>
          </p:cNvPr>
          <p:cNvSpPr txBox="1"/>
          <p:nvPr/>
        </p:nvSpPr>
        <p:spPr>
          <a:xfrm>
            <a:off x="7735272" y="5508678"/>
            <a:ext cx="263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자유 구현 및 수정 보완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2BFF50-F92D-4E01-DC99-C5E073F0AF6A}"/>
              </a:ext>
            </a:extLst>
          </p:cNvPr>
          <p:cNvSpPr txBox="1"/>
          <p:nvPr/>
        </p:nvSpPr>
        <p:spPr>
          <a:xfrm>
            <a:off x="7365454" y="7466295"/>
            <a:ext cx="322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 </a:t>
            </a:r>
            <a:r>
              <a:rPr lang="ko-KR" altLang="en-US"/>
              <a:t>연동 및 서버 테스트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E273C6-6389-3CDA-C0CC-753E8AC1C689}"/>
              </a:ext>
            </a:extLst>
          </p:cNvPr>
          <p:cNvSpPr txBox="1"/>
          <p:nvPr/>
        </p:nvSpPr>
        <p:spPr>
          <a:xfrm>
            <a:off x="11138958" y="7016417"/>
            <a:ext cx="1218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발표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BD0D5A0-01B8-C7D3-7A3B-D40739FE9788}"/>
              </a:ext>
            </a:extLst>
          </p:cNvPr>
          <p:cNvCxnSpPr>
            <a:cxnSpLocks/>
          </p:cNvCxnSpPr>
          <p:nvPr/>
        </p:nvCxnSpPr>
        <p:spPr>
          <a:xfrm>
            <a:off x="8420100" y="7003717"/>
            <a:ext cx="26289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EA3FEDF-C47D-4469-8F39-2BC41DFCA5C1}"/>
              </a:ext>
            </a:extLst>
          </p:cNvPr>
          <p:cNvSpPr txBox="1"/>
          <p:nvPr/>
        </p:nvSpPr>
        <p:spPr>
          <a:xfrm>
            <a:off x="8977783" y="6525070"/>
            <a:ext cx="322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PPT </a:t>
            </a:r>
            <a:r>
              <a:rPr lang="ko-KR" altLang="en-US"/>
              <a:t>및 발표 준비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947021" cy="18830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07990" y="6585284"/>
            <a:ext cx="3816881" cy="21156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57192" y="8163326"/>
            <a:ext cx="745058" cy="172685"/>
            <a:chOff x="15357192" y="8163326"/>
            <a:chExt cx="745058" cy="1726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357192" y="816332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40652" y="6421708"/>
            <a:ext cx="636604" cy="582718"/>
            <a:chOff x="15640652" y="6421708"/>
            <a:chExt cx="636604" cy="5827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40652" y="6421708"/>
              <a:ext cx="636604" cy="5827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9314" y="6021629"/>
            <a:ext cx="4681650" cy="5033718"/>
            <a:chOff x="10609314" y="6021629"/>
            <a:chExt cx="4681650" cy="50337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09314" y="6021629"/>
              <a:ext cx="4681650" cy="50337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934191" y="4834191"/>
            <a:ext cx="10436134" cy="567753"/>
            <a:chOff x="-4934191" y="4834191"/>
            <a:chExt cx="10436134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4934191" y="4834191"/>
              <a:ext cx="10436134" cy="5677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502034" y="1648912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3751" y="4330584"/>
            <a:ext cx="4091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/>
              <a:t>Entity </a:t>
            </a:r>
            <a:r>
              <a:rPr lang="ko-KR" altLang="en-US" sz="6600" b="1"/>
              <a:t>소개</a:t>
            </a:r>
            <a:endParaRPr lang="ko-KR" altLang="en-US" sz="6600" b="1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86660" y="7044787"/>
            <a:ext cx="4088879" cy="4105300"/>
            <a:chOff x="5434413" y="6773833"/>
            <a:chExt cx="4088879" cy="41053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4413" y="6773833"/>
              <a:ext cx="4088879" cy="41053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90170" y="6970939"/>
            <a:ext cx="4344229" cy="4179148"/>
            <a:chOff x="8802961" y="6701463"/>
            <a:chExt cx="4344229" cy="4179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2961" y="6701463"/>
              <a:ext cx="4344229" cy="417914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828800" y="2259091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/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0" y="3073602"/>
            <a:ext cx="1242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3600" b="1"/>
              <a:t> 프로젝트 개요</a:t>
            </a:r>
            <a:r>
              <a:rPr lang="en-US" altLang="ko-KR" sz="3600" b="1"/>
              <a:t>					5. </a:t>
            </a:r>
            <a:r>
              <a:rPr lang="ko-KR" altLang="en-US" sz="3600" b="1"/>
              <a:t>프로젝트 수행 경과</a:t>
            </a:r>
            <a:endParaRPr lang="en-US" altLang="ko-KR" sz="3600" b="1"/>
          </a:p>
          <a:p>
            <a:endParaRPr lang="en-US" altLang="ko-KR" sz="3600" b="1"/>
          </a:p>
          <a:p>
            <a:r>
              <a:rPr lang="en-US" altLang="ko-KR" sz="3600" b="1"/>
              <a:t>2.</a:t>
            </a:r>
            <a:r>
              <a:rPr lang="ko-KR" altLang="en-US" sz="3600" b="1"/>
              <a:t> 프로젝트 팀 구성 및 역할</a:t>
            </a:r>
            <a:r>
              <a:rPr lang="en-US" altLang="ko-KR" sz="3600" b="1"/>
              <a:t>			6.  </a:t>
            </a:r>
            <a:r>
              <a:rPr lang="ko-KR" altLang="en-US" sz="3600" b="1"/>
              <a:t>프로젝트 시연</a:t>
            </a:r>
            <a:endParaRPr lang="en-US" altLang="ko-KR" sz="3600" b="1"/>
          </a:p>
          <a:p>
            <a:endParaRPr lang="en-US" altLang="ko-KR" sz="3600" b="1"/>
          </a:p>
          <a:p>
            <a:r>
              <a:rPr lang="en-US" altLang="ko-KR" sz="3600" b="1"/>
              <a:t>3.</a:t>
            </a:r>
            <a:r>
              <a:rPr lang="ko-KR" altLang="en-US" sz="3600" b="1"/>
              <a:t> 프로젝트 수행 절차 및 방법</a:t>
            </a:r>
            <a:r>
              <a:rPr lang="en-US" altLang="ko-KR" sz="3600" b="1"/>
              <a:t>		7.  </a:t>
            </a:r>
            <a:r>
              <a:rPr lang="ko-KR" altLang="en-US" sz="3600" b="1"/>
              <a:t>자체 평가 의견</a:t>
            </a:r>
            <a:endParaRPr lang="en-US" altLang="ko-KR" sz="3600" b="1"/>
          </a:p>
          <a:p>
            <a:endParaRPr lang="en-US" altLang="ko-KR" sz="3600" b="1"/>
          </a:p>
          <a:p>
            <a:r>
              <a:rPr lang="en-US" altLang="ko-KR" sz="3600" b="1"/>
              <a:t>4. Entity </a:t>
            </a:r>
            <a:r>
              <a:rPr lang="ko-KR" altLang="en-US" sz="3600" b="1"/>
              <a:t>소개</a:t>
            </a:r>
            <a:r>
              <a:rPr lang="en-US" altLang="ko-KR" sz="3600" b="1"/>
              <a:t>						8.  Q &amp; A</a:t>
            </a:r>
          </a:p>
          <a:p>
            <a:endParaRPr lang="en-US" altLang="ko-KR"/>
          </a:p>
          <a:p>
            <a:pPr marL="342900" indent="-342900">
              <a:buAutoNum type="arabicPeriod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460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56739" y="1289921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7EE57E-2745-E2E6-AB4D-D63A72D7E3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4026" y="2956687"/>
            <a:ext cx="10341454" cy="58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14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56739" y="1289921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4BF360-C521-830C-E429-C4CF167D4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3086100"/>
            <a:ext cx="9105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6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289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56739" y="1289921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873FBA-9561-B4C2-4642-76E609662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569" y="2981967"/>
            <a:ext cx="9558897" cy="53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93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56739" y="1289921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3E123D-0705-B628-AFA7-01CCAC080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3914661"/>
            <a:ext cx="9084718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9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56739" y="1289921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84D5EC-6B7B-3C34-AB6B-315832B6F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400" y="3312308"/>
            <a:ext cx="8171722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84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56739" y="1289921"/>
            <a:ext cx="205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ko-KR" altLang="en-US" sz="1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E43711-5F74-302E-7671-C7A0406964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1512" y="3162300"/>
            <a:ext cx="93249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1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648743" cy="15945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5459" y="5882493"/>
            <a:ext cx="3241411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8" y="7594506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0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405535" y="1650740"/>
            <a:ext cx="2059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Calibri" panose="020F0502020204030204" pitchFamily="34" charset="0"/>
                <a:cs typeface="Calibri" panose="020F0502020204030204" pitchFamily="34" charset="0"/>
              </a:rPr>
              <a:t>05-1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53803" y="4134858"/>
            <a:ext cx="35702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기능구현</a:t>
            </a:r>
            <a:endParaRPr lang="en-US" altLang="ko-KR" sz="6600" b="1"/>
          </a:p>
          <a:p>
            <a:r>
              <a:rPr lang="en-US" altLang="ko-KR" sz="6600" b="1"/>
              <a:t>    Main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397F7-24EB-CE5D-E221-8965EE87BC70}"/>
              </a:ext>
            </a:extLst>
          </p:cNvPr>
          <p:cNvSpPr txBox="1"/>
          <p:nvPr/>
        </p:nvSpPr>
        <p:spPr>
          <a:xfrm>
            <a:off x="3388886" y="2453237"/>
            <a:ext cx="2059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748823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05-1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CFDC20-2DFC-FA69-96E9-948E1B0EEF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4000" y="2016000"/>
            <a:ext cx="10747817" cy="70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92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05-1</a:t>
            </a:r>
            <a:endParaRPr lang="ko-KR" altLang="en-US" sz="9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50B76-9916-56D8-8743-16787B1A2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4485" y="3291567"/>
            <a:ext cx="15153315" cy="47475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B38DC39-C1AC-33F2-FBD5-19FFB079D7BC}"/>
              </a:ext>
            </a:extLst>
          </p:cNvPr>
          <p:cNvSpPr/>
          <p:nvPr/>
        </p:nvSpPr>
        <p:spPr>
          <a:xfrm>
            <a:off x="9829800" y="3457906"/>
            <a:ext cx="6172200" cy="3057194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232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05-1</a:t>
            </a:r>
            <a:endParaRPr lang="ko-KR" altLang="en-US" sz="9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4E976E-5249-9F42-CF71-DFD3050DA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9038" y="3299966"/>
            <a:ext cx="15171726" cy="53487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1E5161B-5D16-EEE1-74DA-17AED5CCBFF9}"/>
              </a:ext>
            </a:extLst>
          </p:cNvPr>
          <p:cNvSpPr/>
          <p:nvPr/>
        </p:nvSpPr>
        <p:spPr>
          <a:xfrm>
            <a:off x="2743200" y="3332061"/>
            <a:ext cx="4114800" cy="180249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0A5042-8C70-4A5E-A33E-FF4E863CE372}"/>
              </a:ext>
            </a:extLst>
          </p:cNvPr>
          <p:cNvSpPr/>
          <p:nvPr/>
        </p:nvSpPr>
        <p:spPr>
          <a:xfrm>
            <a:off x="6400800" y="5651563"/>
            <a:ext cx="4419600" cy="2844737"/>
          </a:xfrm>
          <a:prstGeom prst="rect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BB2BF6-F902-FAA8-2398-D7C7B5BC4D02}"/>
              </a:ext>
            </a:extLst>
          </p:cNvPr>
          <p:cNvSpPr/>
          <p:nvPr/>
        </p:nvSpPr>
        <p:spPr>
          <a:xfrm>
            <a:off x="10976232" y="5651562"/>
            <a:ext cx="4419600" cy="2844737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1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947021" cy="18830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5459" y="5882493"/>
            <a:ext cx="3241411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8" y="7594506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0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6905014" y="4575309"/>
            <a:ext cx="53575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프로젝트 개요</a:t>
            </a:r>
            <a:endParaRPr lang="ko-KR" altLang="en-US" sz="6600" b="1">
              <a:latin typeface="Bahnschrift Light" panose="020B0502040204020203" pitchFamily="34" charset="0"/>
            </a:endParaRPr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432F88B0-49D2-16AE-802B-205FC8A0A02E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49787" y="1144911"/>
            <a:ext cx="2908645" cy="352118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D22403-8552-6ADE-91F0-411936DD93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2803" y="4025973"/>
            <a:ext cx="10305103" cy="487051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6419CB0-6F20-30BB-584E-D928D8D656BA}"/>
              </a:ext>
            </a:extLst>
          </p:cNvPr>
          <p:cNvCxnSpPr/>
          <p:nvPr/>
        </p:nvCxnSpPr>
        <p:spPr>
          <a:xfrm flipH="1" flipV="1">
            <a:off x="11146974" y="5582494"/>
            <a:ext cx="2667000" cy="990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484182-9A5B-746E-A58F-98B43B040000}"/>
              </a:ext>
            </a:extLst>
          </p:cNvPr>
          <p:cNvSpPr/>
          <p:nvPr/>
        </p:nvSpPr>
        <p:spPr>
          <a:xfrm>
            <a:off x="8098974" y="7463249"/>
            <a:ext cx="1219200" cy="685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37DED9-1382-7F88-D28D-C57EE94D50E1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05-1</a:t>
            </a:r>
            <a:endParaRPr lang="ko-KR" altLang="en-US" sz="9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773699-0008-AFC4-C36D-C2EA057756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803" y="2288043"/>
            <a:ext cx="5216127" cy="1714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498D1-16F6-D411-6B11-BC75D2D20DCF}"/>
              </a:ext>
            </a:extLst>
          </p:cNvPr>
          <p:cNvSpPr txBox="1"/>
          <p:nvPr/>
        </p:nvSpPr>
        <p:spPr>
          <a:xfrm>
            <a:off x="3736739" y="2784125"/>
            <a:ext cx="224606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비 로그인 시 </a:t>
            </a:r>
          </a:p>
        </p:txBody>
      </p:sp>
    </p:spTree>
    <p:extLst>
      <p:ext uri="{BB962C8B-B14F-4D97-AF65-F5344CB8AC3E}">
        <p14:creationId xmlns:p14="http://schemas.microsoft.com/office/powerpoint/2010/main" val="1081218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33635A-116A-2FCC-4899-DE6EB3ABBC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2362" y="2382916"/>
            <a:ext cx="4724809" cy="58069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497FAE-7C19-CC5E-97F0-F60ECA92CA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6977" y="2382916"/>
            <a:ext cx="4755292" cy="584504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82B14B-2ED9-1C13-397D-ECE173E64ECD}"/>
              </a:ext>
            </a:extLst>
          </p:cNvPr>
          <p:cNvCxnSpPr>
            <a:stCxn id="7" idx="3"/>
          </p:cNvCxnSpPr>
          <p:nvPr/>
        </p:nvCxnSpPr>
        <p:spPr>
          <a:xfrm flipV="1">
            <a:off x="8347171" y="5286387"/>
            <a:ext cx="2203817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CC8883-6556-00C6-37E8-EEEB4E17F76E}"/>
              </a:ext>
            </a:extLst>
          </p:cNvPr>
          <p:cNvSpPr/>
          <p:nvPr/>
        </p:nvSpPr>
        <p:spPr>
          <a:xfrm>
            <a:off x="6963929" y="4667391"/>
            <a:ext cx="813158" cy="3237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932205-3A43-18CB-89AF-2F55046F4636}"/>
              </a:ext>
            </a:extLst>
          </p:cNvPr>
          <p:cNvSpPr/>
          <p:nvPr/>
        </p:nvSpPr>
        <p:spPr>
          <a:xfrm>
            <a:off x="13792200" y="4670855"/>
            <a:ext cx="813158" cy="3237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FEF93-79C9-5221-AAD4-F4040711CBE2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05-1</a:t>
            </a:r>
            <a:endParaRPr lang="ko-KR" altLang="en-US" sz="9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41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648743" cy="15945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5459" y="5882493"/>
            <a:ext cx="3241411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8" y="7594506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0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405535" y="1650740"/>
            <a:ext cx="2059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53803" y="4134858"/>
            <a:ext cx="35702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기능구현</a:t>
            </a:r>
            <a:endParaRPr lang="en-US" altLang="ko-KR" sz="6600" b="1"/>
          </a:p>
          <a:p>
            <a:r>
              <a:rPr lang="en-US" altLang="ko-KR" sz="6600" b="1"/>
              <a:t>    Login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397F7-24EB-CE5D-E221-8965EE87BC70}"/>
              </a:ext>
            </a:extLst>
          </p:cNvPr>
          <p:cNvSpPr txBox="1"/>
          <p:nvPr/>
        </p:nvSpPr>
        <p:spPr>
          <a:xfrm>
            <a:off x="3388886" y="2453237"/>
            <a:ext cx="2059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54350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4F4457B-543A-BCB8-D976-400E165F38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7547" y="2396541"/>
            <a:ext cx="3909261" cy="63361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BFF1A5F-E691-58F0-3753-807AF6BF5F6C}"/>
                  </a:ext>
                </a:extLst>
              </p14:cNvPr>
              <p14:cNvContentPartPr/>
              <p14:nvPr/>
            </p14:nvContentPartPr>
            <p14:xfrm>
              <a:off x="7670131" y="5399170"/>
              <a:ext cx="18799" cy="18799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BFF1A5F-E691-58F0-3753-807AF6BF5F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0181" y="4459220"/>
                <a:ext cx="1879900" cy="18799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2B7536C4-0B7D-659C-71F9-3737110ECC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7473" y="2077835"/>
            <a:ext cx="5469842" cy="360930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EFE76F8-C1A4-762B-47D7-C4466655A52C}"/>
              </a:ext>
            </a:extLst>
          </p:cNvPr>
          <p:cNvSpPr/>
          <p:nvPr/>
        </p:nvSpPr>
        <p:spPr>
          <a:xfrm>
            <a:off x="7525213" y="3848100"/>
            <a:ext cx="490037" cy="3253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710B37F-618D-074F-85F9-150680EED82F}"/>
              </a:ext>
            </a:extLst>
          </p:cNvPr>
          <p:cNvSpPr/>
          <p:nvPr/>
        </p:nvSpPr>
        <p:spPr>
          <a:xfrm>
            <a:off x="14325600" y="3848100"/>
            <a:ext cx="296872" cy="3253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99275A1-DE28-8CED-790A-2016BF9AA45B}"/>
              </a:ext>
            </a:extLst>
          </p:cNvPr>
          <p:cNvSpPr/>
          <p:nvPr/>
        </p:nvSpPr>
        <p:spPr>
          <a:xfrm>
            <a:off x="14325600" y="4251294"/>
            <a:ext cx="296872" cy="3253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239163B-2DC8-38D6-C27C-2F886AE1AB96}"/>
              </a:ext>
            </a:extLst>
          </p:cNvPr>
          <p:cNvSpPr/>
          <p:nvPr/>
        </p:nvSpPr>
        <p:spPr>
          <a:xfrm>
            <a:off x="14325600" y="5763432"/>
            <a:ext cx="296872" cy="3253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D6BC94A-9E8C-70FB-7BE8-9E6E7EC20BE8}"/>
              </a:ext>
            </a:extLst>
          </p:cNvPr>
          <p:cNvSpPr/>
          <p:nvPr/>
        </p:nvSpPr>
        <p:spPr>
          <a:xfrm>
            <a:off x="13191781" y="7317714"/>
            <a:ext cx="980075" cy="5817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D78F7DC-DA0E-2998-B1E9-3A30AEECA2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200" y="5763705"/>
            <a:ext cx="2814954" cy="3133252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3BFB7D16-2A38-A9A3-59BD-4F7BC9D90FBB}"/>
              </a:ext>
            </a:extLst>
          </p:cNvPr>
          <p:cNvSpPr/>
          <p:nvPr/>
        </p:nvSpPr>
        <p:spPr>
          <a:xfrm>
            <a:off x="5882109" y="7445908"/>
            <a:ext cx="2724045" cy="3253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53F982AA-6E7E-D078-2C9F-AF5FBD653691}"/>
              </a:ext>
            </a:extLst>
          </p:cNvPr>
          <p:cNvSpPr/>
          <p:nvPr/>
        </p:nvSpPr>
        <p:spPr>
          <a:xfrm>
            <a:off x="9296400" y="5143500"/>
            <a:ext cx="1600200" cy="945288"/>
          </a:xfrm>
          <a:prstGeom prst="rightArrow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78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507F-2199-343C-8DFF-860A2BF8C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4DDD417-769B-BADE-B3ED-2CD71AC94FBE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F60F17B8-232F-ECD9-6166-CE6BFFE0C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86BAF7CE-AF0C-A412-0BCA-69AD35F7A13E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D5CE04F-0CBE-ECF7-5D9F-24FADCA22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D6264654-43B1-FDBF-7E5E-063E15E0E831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D6DCDE9-E4EB-3C7C-707C-D64035B6E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DD6C469F-3D72-2C1A-7E6F-C63D7C1C4285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BAA0BC4-4114-5FF8-9E2A-2C7F282D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5138CBD2-E018-DE19-102F-5B9A6C97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82466064-0092-1223-9C80-9A01A5271700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18AEA571-7AEA-1BE4-893E-A0B856E9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95BAEA5D-C776-A582-5EA4-CA2BEBCC97E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F25EE0-0451-8BB9-52BE-B1B18078AC73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 descr="텍스트, 스크린샷, 디스플레이, 직사각형이(가) 표시된 사진&#10;&#10;자동 생성된 설명">
            <a:extLst>
              <a:ext uri="{FF2B5EF4-FFF2-40B4-BE49-F238E27FC236}">
                <a16:creationId xmlns:a16="http://schemas.microsoft.com/office/drawing/2014/main" id="{2417CC98-54BF-151F-723B-DD4017493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3315452"/>
            <a:ext cx="7581900" cy="4257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1818B-B8DD-77C2-FCA5-F8B879AFD72D}"/>
              </a:ext>
            </a:extLst>
          </p:cNvPr>
          <p:cNvSpPr txBox="1"/>
          <p:nvPr/>
        </p:nvSpPr>
        <p:spPr>
          <a:xfrm>
            <a:off x="6177464" y="4421604"/>
            <a:ext cx="30229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Calibri"/>
              </a:rPr>
              <a:t>필수 입력! </a:t>
            </a:r>
            <a:r>
              <a:rPr lang="ko-KR" altLang="en-US" err="1">
                <a:cs typeface="Calibri"/>
              </a:rPr>
              <a:t>AJAX로</a:t>
            </a:r>
            <a:r>
              <a:rPr lang="ko-KR" altLang="en-US">
                <a:cs typeface="Calibri"/>
              </a:rPr>
              <a:t> 회원정보 확인 후 회원정보 중복 시 </a:t>
            </a:r>
            <a:r>
              <a:rPr lang="ko-KR" altLang="en-US" err="1">
                <a:cs typeface="Calibri"/>
              </a:rPr>
              <a:t>다시입력</a:t>
            </a:r>
            <a:r>
              <a:rPr lang="ko-KR" altLang="en-US">
                <a:cs typeface="Calibri"/>
              </a:rPr>
              <a:t> </a:t>
            </a:r>
            <a:r>
              <a:rPr lang="ko-KR" altLang="en-US" err="1">
                <a:cs typeface="Calibri"/>
              </a:rPr>
              <a:t>할수</a:t>
            </a:r>
            <a:r>
              <a:rPr lang="ko-KR" altLang="en-US">
                <a:cs typeface="Calibri"/>
              </a:rPr>
              <a:t> 있게끔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2AA72-A601-F950-77C2-B89C04541D21}"/>
              </a:ext>
            </a:extLst>
          </p:cNvPr>
          <p:cNvSpPr txBox="1"/>
          <p:nvPr/>
        </p:nvSpPr>
        <p:spPr>
          <a:xfrm>
            <a:off x="6241381" y="6297779"/>
            <a:ext cx="29665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Calibri"/>
              </a:rPr>
              <a:t>중복이면 </a:t>
            </a:r>
            <a:r>
              <a:rPr lang="ko-KR" altLang="en-US" err="1">
                <a:cs typeface="Calibri"/>
              </a:rPr>
              <a:t>alert</a:t>
            </a:r>
            <a:r>
              <a:rPr lang="ko-KR" altLang="en-US">
                <a:cs typeface="Calibri"/>
              </a:rPr>
              <a:t> 로 중복 알림 및 사용 가능한 주민번호 및 핸드폰 번호면 다음 페이지</a:t>
            </a:r>
          </a:p>
        </p:txBody>
      </p:sp>
      <p:pic>
        <p:nvPicPr>
          <p:cNvPr id="26" name="그림 2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C7D052A-548F-CA4F-2C5A-5EC673CAE4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6935" y="2860256"/>
            <a:ext cx="5910012" cy="53635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E5E8377-883A-0EA2-D493-1426384B8A36}"/>
                  </a:ext>
                </a:extLst>
              </p14:cNvPr>
              <p14:cNvContentPartPr/>
              <p14:nvPr/>
            </p14:nvContentPartPr>
            <p14:xfrm>
              <a:off x="3111160" y="4762320"/>
              <a:ext cx="1484640" cy="392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E5E8377-883A-0EA2-D493-1426384B8A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57520" y="4654320"/>
                <a:ext cx="15922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9950998-6FCE-1E0B-1E6A-239406137482}"/>
                  </a:ext>
                </a:extLst>
              </p14:cNvPr>
              <p14:cNvContentPartPr/>
              <p14:nvPr/>
            </p14:nvContentPartPr>
            <p14:xfrm>
              <a:off x="4559080" y="5498880"/>
              <a:ext cx="120564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9950998-6FCE-1E0B-1E6A-2394061374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5080" y="5391240"/>
                <a:ext cx="1313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6D44BD22-26A0-1856-E421-11493974ACF0}"/>
                  </a:ext>
                </a:extLst>
              </p14:cNvPr>
              <p14:cNvContentPartPr/>
              <p14:nvPr/>
            </p14:nvContentPartPr>
            <p14:xfrm>
              <a:off x="3174520" y="6196920"/>
              <a:ext cx="1307160" cy="388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6D44BD22-26A0-1856-E421-11493974ACF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20880" y="6088920"/>
                <a:ext cx="14148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7FD67129-38CA-9987-5A5D-4A62CC82644E}"/>
                  </a:ext>
                </a:extLst>
              </p14:cNvPr>
              <p14:cNvContentPartPr/>
              <p14:nvPr/>
            </p14:nvContentPartPr>
            <p14:xfrm>
              <a:off x="3136720" y="5458560"/>
              <a:ext cx="635040" cy="4140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7FD67129-38CA-9987-5A5D-4A62CC8264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82720" y="5350920"/>
                <a:ext cx="742680" cy="2570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832D3E0A-ECFD-2B6A-6F87-13B79E5DDD81}"/>
              </a:ext>
            </a:extLst>
          </p:cNvPr>
          <p:cNvSpPr/>
          <p:nvPr/>
        </p:nvSpPr>
        <p:spPr>
          <a:xfrm>
            <a:off x="7010400" y="5498880"/>
            <a:ext cx="1205640" cy="560861"/>
          </a:xfrm>
          <a:prstGeom prst="downArrow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EFA9A5-1705-CC50-B5B0-30E291FBBE52}"/>
              </a:ext>
            </a:extLst>
          </p:cNvPr>
          <p:cNvSpPr/>
          <p:nvPr/>
        </p:nvSpPr>
        <p:spPr>
          <a:xfrm>
            <a:off x="3032592" y="6545987"/>
            <a:ext cx="490037" cy="3253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158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B6F5E-8ABA-7C0F-A098-E01DE0E7A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1E0D2B6D-9FBC-61B8-1EB8-A633E41A8A09}"/>
              </a:ext>
            </a:extLst>
          </p:cNvPr>
          <p:cNvGrpSpPr/>
          <p:nvPr/>
        </p:nvGrpSpPr>
        <p:grpSpPr>
          <a:xfrm>
            <a:off x="0" y="-25051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38638D9F-3F1B-A99F-BE21-E3D641797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6EFC17F9-E89A-518F-F643-5F7B5AFE5996}"/>
              </a:ext>
            </a:extLst>
          </p:cNvPr>
          <p:cNvGrpSpPr/>
          <p:nvPr/>
        </p:nvGrpSpPr>
        <p:grpSpPr>
          <a:xfrm>
            <a:off x="1439638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70278D2-9DB1-0A04-398E-91E8571C7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5EA1B9C2-CB4B-4871-22B7-58C48ECC1901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D23573C-0CEA-0712-CB91-579F3BF2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0AF460BF-C5F2-023D-B197-2C324EA61BFF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A6EC2003-EC58-0DA3-A2A0-E6D6B4159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5A3D417D-BCB9-790F-43EA-FC880170C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D232ECF5-6C93-D8F4-57A1-2571ED9CF041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3494F58C-AEC6-5C0F-03C6-6D4AFBB9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51A528ED-0EEF-DCE9-2371-00FC24EC095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5A7C55-2B36-AC46-D3ED-EF950EA6DE06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그림 3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42C705E-0690-56BF-2E7D-6059E5CFF3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9447" y="2070356"/>
            <a:ext cx="5155368" cy="143078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E54D1F0-CEA9-7B38-2DE1-8D01D4628432}"/>
              </a:ext>
            </a:extLst>
          </p:cNvPr>
          <p:cNvSpPr txBox="1"/>
          <p:nvPr/>
        </p:nvSpPr>
        <p:spPr>
          <a:xfrm>
            <a:off x="9802745" y="3759657"/>
            <a:ext cx="543725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cs typeface="Calibri"/>
              </a:rPr>
              <a:t>중복체크 </a:t>
            </a:r>
            <a:r>
              <a:rPr lang="en-US" altLang="ko-KR" sz="2000">
                <a:cs typeface="Calibri"/>
              </a:rPr>
              <a:t>:  AJAX </a:t>
            </a:r>
            <a:r>
              <a:rPr lang="ko-KR" altLang="en-US" sz="2000">
                <a:cs typeface="Calibri"/>
              </a:rPr>
              <a:t>활용하여 </a:t>
            </a:r>
            <a:r>
              <a:rPr lang="en-US" altLang="ko-KR" sz="2000">
                <a:cs typeface="Calibri"/>
              </a:rPr>
              <a:t>DB</a:t>
            </a:r>
            <a:r>
              <a:rPr lang="ko-KR" altLang="en-US" sz="2000">
                <a:cs typeface="Calibri"/>
              </a:rPr>
              <a:t>에 저장되어 있는지 조회 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F9C023B-D61C-A4D2-7ECD-ECE44E8C6B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843" y="3759657"/>
            <a:ext cx="7592485" cy="33532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64A021-2152-64B5-1D55-35C097572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519" y="2032454"/>
            <a:ext cx="4481036" cy="1626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425C9172-4A89-7972-CAB7-598C83CF1B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4957" y="7470368"/>
            <a:ext cx="4495800" cy="128587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FB213B46-AB02-BC36-4DB2-9EC464D52FFB}"/>
              </a:ext>
            </a:extLst>
          </p:cNvPr>
          <p:cNvSpPr/>
          <p:nvPr/>
        </p:nvSpPr>
        <p:spPr>
          <a:xfrm>
            <a:off x="2320598" y="5779627"/>
            <a:ext cx="2626599" cy="13332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EAD6570-DC2C-C87B-B030-DF5B389D3599}"/>
              </a:ext>
            </a:extLst>
          </p:cNvPr>
          <p:cNvCxnSpPr>
            <a:cxnSpLocks/>
            <a:stCxn id="35" idx="4"/>
            <a:endCxn id="7" idx="1"/>
          </p:cNvCxnSpPr>
          <p:nvPr/>
        </p:nvCxnSpPr>
        <p:spPr>
          <a:xfrm>
            <a:off x="3633898" y="7112925"/>
            <a:ext cx="460690" cy="100038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21095D2-5EF9-D244-813B-5401070D90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4588" y="7370356"/>
            <a:ext cx="2505075" cy="1485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B2C94C0D-4CCF-1644-6DF6-794D44972024}"/>
              </a:ext>
            </a:extLst>
          </p:cNvPr>
          <p:cNvSpPr/>
          <p:nvPr/>
        </p:nvSpPr>
        <p:spPr>
          <a:xfrm>
            <a:off x="4900089" y="5063966"/>
            <a:ext cx="844023" cy="3666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C0948C1-97D0-41C5-98EA-25E672C9C38F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>
          <a:xfrm flipV="1">
            <a:off x="5744112" y="3658578"/>
            <a:ext cx="1093925" cy="15887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5" name="TextBox 964">
            <a:extLst>
              <a:ext uri="{FF2B5EF4-FFF2-40B4-BE49-F238E27FC236}">
                <a16:creationId xmlns:a16="http://schemas.microsoft.com/office/drawing/2014/main" id="{9B64F318-409E-9477-BE3F-CAD15CB07A1D}"/>
              </a:ext>
            </a:extLst>
          </p:cNvPr>
          <p:cNvSpPr txBox="1"/>
          <p:nvPr/>
        </p:nvSpPr>
        <p:spPr>
          <a:xfrm>
            <a:off x="9820381" y="6916311"/>
            <a:ext cx="59365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err="1">
                <a:cs typeface="Calibri"/>
              </a:rPr>
              <a:t>Javascript</a:t>
            </a:r>
            <a:r>
              <a:rPr lang="en-US" altLang="ko-KR" sz="2000">
                <a:cs typeface="Calibri"/>
              </a:rPr>
              <a:t> </a:t>
            </a:r>
            <a:r>
              <a:rPr lang="ko-KR" altLang="en-US" sz="2000">
                <a:cs typeface="Calibri"/>
              </a:rPr>
              <a:t>를</a:t>
            </a:r>
            <a:r>
              <a:rPr lang="en-US" altLang="ko-KR" sz="2000">
                <a:cs typeface="Calibri"/>
              </a:rPr>
              <a:t> </a:t>
            </a:r>
            <a:r>
              <a:rPr lang="ko-KR" altLang="en-US" sz="2000">
                <a:cs typeface="Calibri"/>
              </a:rPr>
              <a:t>사용하여 제출시 다르면 커서 위치 이동</a:t>
            </a:r>
          </a:p>
        </p:txBody>
      </p:sp>
    </p:spTree>
    <p:extLst>
      <p:ext uri="{BB962C8B-B14F-4D97-AF65-F5344CB8AC3E}">
        <p14:creationId xmlns:p14="http://schemas.microsoft.com/office/powerpoint/2010/main" val="3036596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EC3F6-573E-17CC-2152-870A01F8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CCFB0B41-B106-358C-DBFF-B9439979B513}"/>
              </a:ext>
            </a:extLst>
          </p:cNvPr>
          <p:cNvGrpSpPr/>
          <p:nvPr/>
        </p:nvGrpSpPr>
        <p:grpSpPr>
          <a:xfrm>
            <a:off x="0" y="11374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E918417-A61A-3EF2-A117-3C6C0FF2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8C91E694-344C-62E9-1034-7AA367185FB2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B3A49B56-1564-0E33-6393-EECCD017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A0C2381-A2EF-8A09-CDD1-FA9CC673983E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B9DC6133-10AD-4478-4B9E-46E11B016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5A14726-2695-1969-0BDB-2947AC9C1CC7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C681162D-5CA4-DC1A-F1C0-F319A2F6F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8A90A917-8CDC-EB48-6EB7-F1472E7E3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198C6A08-1276-636B-DB08-EB764DB976F0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FE8A509E-2B87-CBCB-A396-18E4C9885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30377CA4-7EDA-1F28-F57C-26DF7837E95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F20723-33D2-B495-67D9-5D3ED525946C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 descr="텍스트, 스크린샷, 디스플레이, 도표이(가) 표시된 사진&#10;&#10;자동 생성된 설명">
            <a:extLst>
              <a:ext uri="{FF2B5EF4-FFF2-40B4-BE49-F238E27FC236}">
                <a16:creationId xmlns:a16="http://schemas.microsoft.com/office/drawing/2014/main" id="{BDA269AE-F688-FEE4-A8CD-91F813CB4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6519" y="3375108"/>
            <a:ext cx="6943725" cy="5672389"/>
          </a:xfrm>
          <a:prstGeom prst="rect">
            <a:avLst/>
          </a:prstGeom>
        </p:spPr>
      </p:pic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16FA864-49A7-511D-59FF-6227EC6E6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9042" y="4755275"/>
            <a:ext cx="6324599" cy="1962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098E96-4D22-5900-9A1E-A9007ECF8FF4}"/>
              </a:ext>
            </a:extLst>
          </p:cNvPr>
          <p:cNvSpPr/>
          <p:nvPr/>
        </p:nvSpPr>
        <p:spPr>
          <a:xfrm>
            <a:off x="1798001" y="3375108"/>
            <a:ext cx="3841264" cy="29113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F523F-E49F-91DF-87A5-05D98CF3A7D6}"/>
              </a:ext>
            </a:extLst>
          </p:cNvPr>
          <p:cNvSpPr txBox="1"/>
          <p:nvPr/>
        </p:nvSpPr>
        <p:spPr>
          <a:xfrm>
            <a:off x="4048944" y="2702492"/>
            <a:ext cx="509462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Calibri"/>
              </a:rPr>
              <a:t>이전 페이지에서 확인한 정보 받아서 현재 페이지에 뿌려주고 다시 변경할 수 없게 비활성화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CB9BF4-4E59-9E89-149F-4687BAEA8F22}"/>
              </a:ext>
            </a:extLst>
          </p:cNvPr>
          <p:cNvSpPr/>
          <p:nvPr/>
        </p:nvSpPr>
        <p:spPr>
          <a:xfrm>
            <a:off x="1807038" y="6286499"/>
            <a:ext cx="6334730" cy="71588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97A1281-61A3-DE30-03D2-4D9B6F019DED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8141768" y="5736350"/>
            <a:ext cx="1347274" cy="908093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C974FA9-957B-B3A7-9158-45A33FEF685F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12409605" y="6959161"/>
            <a:ext cx="483475" cy="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A3957B96-B1CF-B256-2C28-B31A3679AD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2384" y="7238691"/>
            <a:ext cx="7517916" cy="906947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00169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10B7-C8F6-E8DF-9596-F961ECB6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895C6229-F932-6544-581E-41AA69404037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C99F3F0-2551-39DF-A4F3-10E986A8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F28324CF-698A-7447-CD0C-1B8416AAE91C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96EC2538-B508-C51D-51D4-47283AE22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A41AE4F2-DF91-E304-B611-394F9E064EEE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6397144-3495-B08E-2B06-E074E392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B2C1D8D-90FB-7CF5-1C2F-B4AF3C4D49E0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4CAB2989-0C21-5612-0E58-B72384D9D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8ED5EED2-B2A4-534C-A22F-3FB9342F7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CC9C565B-EDA1-DAF9-DDDC-BF32224AB8CA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C32FAEBD-F502-A114-9903-FCD06CFD4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695692F9-03B4-C4EC-1451-8CF359FE30A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797CB3-6F47-1AE2-ED66-63A9FC640665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 descr="텍스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5A6E3353-D2A5-B5C2-6D08-464CD7EA8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5825" y="3476124"/>
            <a:ext cx="6991350" cy="236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C38926CC-A050-473B-35D6-881B01A866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0" y="2452688"/>
            <a:ext cx="4762500" cy="5381625"/>
          </a:xfrm>
          <a:prstGeom prst="rect">
            <a:avLst/>
          </a:prstGeom>
        </p:spPr>
      </p:pic>
      <p:pic>
        <p:nvPicPr>
          <p:cNvPr id="10" name="그림 9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393784FC-415C-E404-5EB5-544F76B2E4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4563" y="6342063"/>
            <a:ext cx="6921500" cy="2238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41858CD-A088-03BD-D52A-DDD46772BBDE}"/>
              </a:ext>
            </a:extLst>
          </p:cNvPr>
          <p:cNvSpPr/>
          <p:nvPr/>
        </p:nvSpPr>
        <p:spPr>
          <a:xfrm>
            <a:off x="6629400" y="3619500"/>
            <a:ext cx="1619604" cy="772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78354B6-A524-1206-8F96-684E36F26817}"/>
              </a:ext>
            </a:extLst>
          </p:cNvPr>
          <p:cNvCxnSpPr/>
          <p:nvPr/>
        </p:nvCxnSpPr>
        <p:spPr>
          <a:xfrm>
            <a:off x="8305800" y="4000500"/>
            <a:ext cx="2235200" cy="990600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6574C00-78B8-A9FF-C240-69C0736371A0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 flipV="1">
            <a:off x="9136064" y="5143501"/>
            <a:ext cx="1404937" cy="231775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8C64AB-9CB8-88F7-3180-8A96A2D6574F}"/>
              </a:ext>
            </a:extLst>
          </p:cNvPr>
          <p:cNvSpPr txBox="1"/>
          <p:nvPr/>
        </p:nvSpPr>
        <p:spPr>
          <a:xfrm>
            <a:off x="2405477" y="8086035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상세주소 필수 기입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E0C352C-FF43-3242-294F-105F5AE9B67C}"/>
                  </a:ext>
                </a:extLst>
              </p14:cNvPr>
              <p14:cNvContentPartPr/>
              <p14:nvPr/>
            </p14:nvContentPartPr>
            <p14:xfrm>
              <a:off x="2759239" y="7803447"/>
              <a:ext cx="1575000" cy="496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E0C352C-FF43-3242-294F-105F5AE9B67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05239" y="7695807"/>
                <a:ext cx="1682640" cy="2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694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10B7-C8F6-E8DF-9596-F961ECB6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895C6229-F932-6544-581E-41AA69404037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C99F3F0-2551-39DF-A4F3-10E986A8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F28324CF-698A-7447-CD0C-1B8416AAE91C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96EC2538-B508-C51D-51D4-47283AE22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A41AE4F2-DF91-E304-B611-394F9E064EEE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6397144-3495-B08E-2B06-E074E392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B2C1D8D-90FB-7CF5-1C2F-B4AF3C4D49E0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4CAB2989-0C21-5612-0E58-B72384D9D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8ED5EED2-B2A4-534C-A22F-3FB9342F7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CC9C565B-EDA1-DAF9-DDDC-BF32224AB8CA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C32FAEBD-F502-A114-9903-FCD06CFD4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695692F9-03B4-C4EC-1451-8CF359FE30A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797CB3-6F47-1AE2-ED66-63A9FC640665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FB517-4773-BA29-C416-CA29EB82FB8F}"/>
              </a:ext>
            </a:extLst>
          </p:cNvPr>
          <p:cNvSpPr txBox="1"/>
          <p:nvPr/>
        </p:nvSpPr>
        <p:spPr>
          <a:xfrm>
            <a:off x="9395055" y="2723015"/>
            <a:ext cx="5921145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err="1">
                <a:cs typeface="Calibri"/>
              </a:rPr>
              <a:t>미입력시</a:t>
            </a:r>
            <a:r>
              <a:rPr lang="ko-KR" altLang="en-US" sz="2800">
                <a:cs typeface="Calibri"/>
              </a:rPr>
              <a:t> 해당 부분으로 커서 이동을 </a:t>
            </a:r>
            <a:endParaRPr lang="en-US" altLang="ko-KR" sz="2800">
              <a:cs typeface="Calibri"/>
            </a:endParaRPr>
          </a:p>
          <a:p>
            <a:r>
              <a:rPr lang="en-US" altLang="ko-KR" sz="2800" err="1">
                <a:cs typeface="Calibri"/>
              </a:rPr>
              <a:t>Javascript</a:t>
            </a:r>
            <a:r>
              <a:rPr lang="ko-KR" altLang="en-US" sz="2800">
                <a:cs typeface="Calibri"/>
              </a:rPr>
              <a:t>로 구현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C227C8-7DFC-6A60-72DB-1AE61103DF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492" y="2483495"/>
            <a:ext cx="4962822" cy="5940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E440DC-9547-61B7-3354-7972E28D60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105" y="5615572"/>
            <a:ext cx="6950042" cy="16689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F18779-7F2E-70B1-E713-1B47D1DB110C}"/>
              </a:ext>
            </a:extLst>
          </p:cNvPr>
          <p:cNvSpPr txBox="1"/>
          <p:nvPr/>
        </p:nvSpPr>
        <p:spPr>
          <a:xfrm>
            <a:off x="9329688" y="4891097"/>
            <a:ext cx="61497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cs typeface="Calibri"/>
              </a:rPr>
              <a:t>모든 정보 입력 시 아래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244708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24E6F-FE01-9634-19EA-ED489584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CD6AD2A-76A7-2355-4CDA-D124AEE6FC1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F0D57E6-6EEE-9996-99B4-83CF1DBBE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439DF138-EB89-1F9D-B216-20888BFBE0E7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EA40E44-FBB3-E007-0C85-4E8B735E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5A358EC3-E980-C256-7F6F-3D45C2EF8C3F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01B00E4-1184-4001-6638-32E742E91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01052ED8-7D59-49A7-B109-B6684E6B1A93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0ADECC3D-B4CF-C92E-E0E4-37BD8337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468207D0-8A4F-C804-8267-26F079390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3039D30A-0AB2-62A3-6D32-69097F2ECAD3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7C1C716D-09E9-568D-2FD3-3C79CD7D4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800BBC11-7E0A-BF1D-59DA-9D2172F115C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6D68FE0-04D6-6626-BAF3-71CDB10210B9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7887B1F-8C81-F6AC-AFD6-23C4DC5F18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1272" y="3299966"/>
            <a:ext cx="4438650" cy="48958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C8E2D5-78EE-C002-C84E-3A07424477CC}"/>
              </a:ext>
            </a:extLst>
          </p:cNvPr>
          <p:cNvSpPr/>
          <p:nvPr/>
        </p:nvSpPr>
        <p:spPr>
          <a:xfrm>
            <a:off x="2133600" y="5383279"/>
            <a:ext cx="4013995" cy="5005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F7B885-5DBF-EB38-1CA2-FD454C043D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767" y="3026144"/>
            <a:ext cx="4290040" cy="8775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142708-7B1E-266B-B751-A93EFE45B2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3098" y="4458252"/>
            <a:ext cx="4290040" cy="778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79272-F786-2562-5A85-C2A2A4491D6A}"/>
              </a:ext>
            </a:extLst>
          </p:cNvPr>
          <p:cNvSpPr txBox="1"/>
          <p:nvPr/>
        </p:nvSpPr>
        <p:spPr>
          <a:xfrm>
            <a:off x="7141960" y="6494523"/>
            <a:ext cx="78293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cs typeface="Calibri"/>
              </a:rPr>
              <a:t>AJAX </a:t>
            </a:r>
            <a:r>
              <a:rPr lang="ko-KR" altLang="en-US" sz="2800" err="1">
                <a:cs typeface="Calibri"/>
              </a:rPr>
              <a:t>를</a:t>
            </a:r>
            <a:r>
              <a:rPr lang="ko-KR" altLang="en-US" sz="2800">
                <a:cs typeface="Calibri"/>
              </a:rPr>
              <a:t> 활용하여 </a:t>
            </a:r>
            <a:r>
              <a:rPr lang="en-US" altLang="ko-KR" sz="2800">
                <a:cs typeface="Calibri"/>
              </a:rPr>
              <a:t>ID, </a:t>
            </a:r>
            <a:r>
              <a:rPr lang="ko-KR" altLang="en-US" sz="2800">
                <a:cs typeface="Calibri"/>
              </a:rPr>
              <a:t>비밀번호를 확인하여 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6EFFDF-D25E-3821-8185-5C4B7CBF5471}"/>
              </a:ext>
            </a:extLst>
          </p:cNvPr>
          <p:cNvSpPr txBox="1"/>
          <p:nvPr/>
        </p:nvSpPr>
        <p:spPr>
          <a:xfrm>
            <a:off x="12042267" y="3175089"/>
            <a:ext cx="429004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cs typeface="Calibri"/>
              </a:rPr>
              <a:t>존재하지 않는 </a:t>
            </a:r>
            <a:r>
              <a:rPr lang="en-US" altLang="ko-KR" sz="2800">
                <a:cs typeface="Calibri"/>
              </a:rPr>
              <a:t>ID </a:t>
            </a:r>
            <a:r>
              <a:rPr lang="ko-KR" altLang="en-US" sz="2800">
                <a:cs typeface="Calibri"/>
              </a:rPr>
              <a:t>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1796B-80ED-27E6-8187-D126D75EDFFB}"/>
              </a:ext>
            </a:extLst>
          </p:cNvPr>
          <p:cNvSpPr txBox="1"/>
          <p:nvPr/>
        </p:nvSpPr>
        <p:spPr>
          <a:xfrm>
            <a:off x="12073910" y="4573196"/>
            <a:ext cx="425839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cs typeface="Calibri"/>
              </a:rPr>
              <a:t>잘못된 비밀번호 입력</a:t>
            </a:r>
          </a:p>
        </p:txBody>
      </p:sp>
    </p:spTree>
    <p:extLst>
      <p:ext uri="{BB962C8B-B14F-4D97-AF65-F5344CB8AC3E}">
        <p14:creationId xmlns:p14="http://schemas.microsoft.com/office/powerpoint/2010/main" val="416837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A571A-ADB7-AF98-C3A1-5D46B402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67FF42C8-D6C7-55B5-AEF7-C067357DE55E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8E848690-C73F-86DB-3069-154CEBA81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6001568-39B1-8239-D005-274D24A0365D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02249D9-4BE4-8FE3-45D6-B118EB3BB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918B51F7-3991-E15F-FBA0-0A5A1C35E85D}"/>
              </a:ext>
            </a:extLst>
          </p:cNvPr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A276B8D8-8A22-630F-96C3-40D039D3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23EBB52B-26DD-4595-48D8-52E4B311E7F1}"/>
              </a:ext>
            </a:extLst>
          </p:cNvPr>
          <p:cNvGrpSpPr/>
          <p:nvPr/>
        </p:nvGrpSpPr>
        <p:grpSpPr>
          <a:xfrm>
            <a:off x="5486660" y="7044787"/>
            <a:ext cx="4088879" cy="4105300"/>
            <a:chOff x="5434413" y="6773833"/>
            <a:chExt cx="4088879" cy="4105300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39AF2F3C-6B43-7F05-C261-340D139D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4413" y="6773833"/>
              <a:ext cx="4088879" cy="410530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D10A5502-EF15-96DD-4EC8-E160E4818331}"/>
              </a:ext>
            </a:extLst>
          </p:cNvPr>
          <p:cNvGrpSpPr/>
          <p:nvPr/>
        </p:nvGrpSpPr>
        <p:grpSpPr>
          <a:xfrm>
            <a:off x="8890170" y="6970939"/>
            <a:ext cx="4344229" cy="4179148"/>
            <a:chOff x="8802961" y="6701463"/>
            <a:chExt cx="4344229" cy="4179148"/>
          </a:xfrm>
        </p:grpSpPr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306B7118-2237-20AF-156B-724C98470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2961" y="6701463"/>
              <a:ext cx="4344229" cy="41791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503434-BB4B-7D26-1BEA-7882B780FDF2}"/>
              </a:ext>
            </a:extLst>
          </p:cNvPr>
          <p:cNvSpPr txBox="1"/>
          <p:nvPr/>
        </p:nvSpPr>
        <p:spPr>
          <a:xfrm>
            <a:off x="1828800" y="2259091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/>
              <a:t>프로잭트 개요 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034F6-E99A-A139-589F-92C92091A10B}"/>
              </a:ext>
            </a:extLst>
          </p:cNvPr>
          <p:cNvSpPr txBox="1"/>
          <p:nvPr/>
        </p:nvSpPr>
        <p:spPr>
          <a:xfrm>
            <a:off x="2857346" y="7068529"/>
            <a:ext cx="504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활용방안 및 기대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효과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0699A1-900A-D05C-52C0-AA4658E559A0}"/>
              </a:ext>
            </a:extLst>
          </p:cNvPr>
          <p:cNvSpPr/>
          <p:nvPr/>
        </p:nvSpPr>
        <p:spPr>
          <a:xfrm>
            <a:off x="2855190" y="3564463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주제 및 선정 배경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기획의도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D8AD5E-1C32-D50B-ECA7-03F2AA6C9970}"/>
              </a:ext>
            </a:extLst>
          </p:cNvPr>
          <p:cNvSpPr/>
          <p:nvPr/>
        </p:nvSpPr>
        <p:spPr>
          <a:xfrm>
            <a:off x="2846454" y="4515361"/>
            <a:ext cx="6228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내용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FC3285-890B-98AE-CC73-786A1B8D1F3E}"/>
              </a:ext>
            </a:extLst>
          </p:cNvPr>
          <p:cNvSpPr/>
          <p:nvPr/>
        </p:nvSpPr>
        <p:spPr>
          <a:xfrm>
            <a:off x="2862157" y="5409354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활용 장비 및 재료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0CA5EC-5D73-FF70-4C34-782F0133B08B}"/>
              </a:ext>
            </a:extLst>
          </p:cNvPr>
          <p:cNvSpPr/>
          <p:nvPr/>
        </p:nvSpPr>
        <p:spPr>
          <a:xfrm>
            <a:off x="2862157" y="6338633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구조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FA7B32-04B4-7EB2-A8EE-79386F41F692}"/>
              </a:ext>
            </a:extLst>
          </p:cNvPr>
          <p:cNvSpPr/>
          <p:nvPr/>
        </p:nvSpPr>
        <p:spPr>
          <a:xfrm>
            <a:off x="2588644" y="3629281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865A7A-607A-FBF6-ED04-78D9A5371159}"/>
              </a:ext>
            </a:extLst>
          </p:cNvPr>
          <p:cNvSpPr/>
          <p:nvPr/>
        </p:nvSpPr>
        <p:spPr>
          <a:xfrm>
            <a:off x="2575335" y="4559030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C532F1-E9A1-1F25-F5F7-176FB2D8B251}"/>
              </a:ext>
            </a:extLst>
          </p:cNvPr>
          <p:cNvSpPr/>
          <p:nvPr/>
        </p:nvSpPr>
        <p:spPr>
          <a:xfrm>
            <a:off x="2595611" y="5454789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134ACD-A8BC-E63A-B217-FA85A55DDBD3}"/>
              </a:ext>
            </a:extLst>
          </p:cNvPr>
          <p:cNvSpPr/>
          <p:nvPr/>
        </p:nvSpPr>
        <p:spPr>
          <a:xfrm>
            <a:off x="2595611" y="6382119"/>
            <a:ext cx="266546" cy="27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F71B3F-402F-D9FF-110C-98240A141886}"/>
              </a:ext>
            </a:extLst>
          </p:cNvPr>
          <p:cNvSpPr/>
          <p:nvPr/>
        </p:nvSpPr>
        <p:spPr>
          <a:xfrm>
            <a:off x="2590800" y="7104580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992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24E6F-FE01-9634-19EA-ED489584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CD6AD2A-76A7-2355-4CDA-D124AEE6FC1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F0D57E6-6EEE-9996-99B4-83CF1DBBE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439DF138-EB89-1F9D-B216-20888BFBE0E7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EA40E44-FBB3-E007-0C85-4E8B735E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5A358EC3-E980-C256-7F6F-3D45C2EF8C3F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01B00E4-1184-4001-6638-32E742E91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01052ED8-7D59-49A7-B109-B6684E6B1A93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0ADECC3D-B4CF-C92E-E0E4-37BD8337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468207D0-8A4F-C804-8267-26F079390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3039D30A-0AB2-62A3-6D32-69097F2ECAD3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7C1C716D-09E9-568D-2FD3-3C79CD7D4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800BBC11-7E0A-BF1D-59DA-9D2172F115C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6D68FE0-04D6-6626-BAF3-71CDB10210B9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7887B1F-8C81-F6AC-AFD6-23C4DC5F18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6782" y="3299966"/>
            <a:ext cx="4438650" cy="4895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752B1-9D41-A64D-16E9-2DD6AE29A91C}"/>
              </a:ext>
            </a:extLst>
          </p:cNvPr>
          <p:cNvSpPr txBox="1"/>
          <p:nvPr/>
        </p:nvSpPr>
        <p:spPr>
          <a:xfrm>
            <a:off x="7582940" y="2081478"/>
            <a:ext cx="841112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err="1">
                <a:cs typeface="Calibri"/>
              </a:rPr>
              <a:t>AJAX로</a:t>
            </a:r>
            <a:r>
              <a:rPr lang="ko-KR" altLang="en-US" sz="2400">
                <a:cs typeface="Calibri"/>
              </a:rPr>
              <a:t> MEMBER TABLE 에서 </a:t>
            </a:r>
            <a:r>
              <a:rPr lang="ko-KR" altLang="en-US" sz="2400" err="1">
                <a:cs typeface="Calibri"/>
              </a:rPr>
              <a:t>ID값</a:t>
            </a:r>
            <a:r>
              <a:rPr lang="ko-KR" altLang="en-US" sz="2400">
                <a:cs typeface="Calibri"/>
              </a:rPr>
              <a:t> 조회 없으면 </a:t>
            </a:r>
            <a:r>
              <a:rPr lang="ko-KR" altLang="en-US" sz="2400" err="1">
                <a:cs typeface="Calibri"/>
              </a:rPr>
              <a:t>lert</a:t>
            </a:r>
            <a:br>
              <a:rPr lang="ko-KR" altLang="en-US" sz="2400">
                <a:cs typeface="Calibri"/>
              </a:rPr>
            </a:br>
            <a:r>
              <a:rPr lang="ko-KR" altLang="en-US" sz="2400">
                <a:cs typeface="Calibri"/>
              </a:rPr>
              <a:t>ID 값 존재 시 </a:t>
            </a:r>
            <a:r>
              <a:rPr lang="ko-KR" altLang="en-US" sz="2400" err="1">
                <a:cs typeface="Calibri"/>
              </a:rPr>
              <a:t>password</a:t>
            </a:r>
            <a:r>
              <a:rPr lang="ko-KR" altLang="en-US" sz="2400">
                <a:cs typeface="Calibri"/>
              </a:rPr>
              <a:t> 값 확인</a:t>
            </a:r>
            <a:br>
              <a:rPr lang="ko-KR" altLang="en-US" sz="2400">
                <a:cs typeface="Calibri"/>
              </a:rPr>
            </a:br>
            <a:br>
              <a:rPr lang="ko-KR" altLang="en-US" sz="2400">
                <a:cs typeface="Calibri"/>
              </a:rPr>
            </a:br>
            <a:r>
              <a:rPr lang="ko-KR" altLang="en-US" sz="2400">
                <a:cs typeface="Calibri"/>
              </a:rPr>
              <a:t>로그인을 </a:t>
            </a:r>
            <a:r>
              <a:rPr lang="ko-KR" altLang="en-US" sz="2400" err="1">
                <a:cs typeface="Calibri"/>
              </a:rPr>
              <a:t>Security로</a:t>
            </a:r>
            <a:r>
              <a:rPr lang="ko-KR" altLang="en-US" sz="2400">
                <a:cs typeface="Calibri"/>
              </a:rPr>
              <a:t> 구현하면서 비밀번호 값을 암호화 했기 때문에 받아온 비밀번호 값을 컨트롤러에서 암호화해서 값을 확인</a:t>
            </a:r>
          </a:p>
          <a:p>
            <a:endParaRPr lang="ko-KR" altLang="en-US" sz="2400">
              <a:cs typeface="Calibri"/>
            </a:endParaRPr>
          </a:p>
          <a:p>
            <a:r>
              <a:rPr lang="ko-KR" altLang="en-US" sz="2400">
                <a:cs typeface="Calibri"/>
              </a:rPr>
              <a:t>값이 맞으면 로그인 성공~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9E846-9317-22CA-3BB4-B7D2CEE7C38C}"/>
              </a:ext>
            </a:extLst>
          </p:cNvPr>
          <p:cNvSpPr txBox="1"/>
          <p:nvPr/>
        </p:nvSpPr>
        <p:spPr>
          <a:xfrm>
            <a:off x="7600924" y="5249056"/>
            <a:ext cx="8411121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cs typeface="Calibri"/>
              </a:rPr>
              <a:t>소셜 로그인 구현 </a:t>
            </a:r>
          </a:p>
          <a:p>
            <a:endParaRPr lang="ko-KR" altLang="en-US" sz="2400">
              <a:cs typeface="Calibri"/>
            </a:endParaRPr>
          </a:p>
          <a:p>
            <a:r>
              <a:rPr lang="ko-KR" altLang="en-US" sz="2400">
                <a:cs typeface="Calibri"/>
              </a:rPr>
              <a:t> &gt;&gt; Case1. 최초 로그인 시 </a:t>
            </a:r>
          </a:p>
          <a:p>
            <a:r>
              <a:rPr lang="ko-KR" altLang="en-US" sz="2400">
                <a:cs typeface="Calibri"/>
              </a:rPr>
              <a:t>       - 회원가입 동의 페이지 이동</a:t>
            </a:r>
          </a:p>
          <a:p>
            <a:r>
              <a:rPr lang="ko-KR" altLang="en-US" sz="2400">
                <a:cs typeface="Calibri"/>
              </a:rPr>
              <a:t>       - 우리 홈페이지 양식에 필요한 필수정보 </a:t>
            </a:r>
          </a:p>
          <a:p>
            <a:r>
              <a:rPr lang="ko-KR" altLang="en-US" sz="2400">
                <a:cs typeface="Calibri"/>
              </a:rPr>
              <a:t>          입력 페이지 이동</a:t>
            </a:r>
            <a:br>
              <a:rPr lang="ko-KR" altLang="en-US" sz="2400">
                <a:cs typeface="Calibri"/>
              </a:rPr>
            </a:br>
            <a:r>
              <a:rPr lang="ko-KR" altLang="en-US" sz="2400">
                <a:cs typeface="Calibri"/>
              </a:rPr>
              <a:t>       -  상세정보 </a:t>
            </a:r>
            <a:r>
              <a:rPr lang="ko-KR" altLang="en-US" sz="2400" err="1">
                <a:cs typeface="Calibri"/>
              </a:rPr>
              <a:t>미입력시</a:t>
            </a:r>
            <a:r>
              <a:rPr lang="ko-KR" altLang="en-US" sz="2400">
                <a:cs typeface="Calibri"/>
              </a:rPr>
              <a:t> </a:t>
            </a:r>
            <a:r>
              <a:rPr lang="ko-KR" altLang="en-US" sz="2400" err="1">
                <a:cs typeface="Calibri"/>
              </a:rPr>
              <a:t>메인페이지</a:t>
            </a:r>
            <a:r>
              <a:rPr lang="ko-KR" altLang="en-US" sz="2400">
                <a:cs typeface="Calibri"/>
              </a:rPr>
              <a:t> 이동 불가</a:t>
            </a:r>
          </a:p>
          <a:p>
            <a:endParaRPr lang="ko-KR" altLang="en-US" sz="2400">
              <a:cs typeface="Calibri"/>
            </a:endParaRPr>
          </a:p>
          <a:p>
            <a:r>
              <a:rPr lang="ko-KR" altLang="en-US" sz="2400">
                <a:cs typeface="Calibri"/>
              </a:rPr>
              <a:t> &gt;&gt; Case2. 동의 완료 후 로그인 시</a:t>
            </a:r>
          </a:p>
          <a:p>
            <a:r>
              <a:rPr lang="ko-KR" altLang="en-US" sz="2400">
                <a:cs typeface="Calibri"/>
              </a:rPr>
              <a:t>       - 추가 정보 입력 없이 바로 로그인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C8E2D5-78EE-C002-C84E-3A07424477CC}"/>
              </a:ext>
            </a:extLst>
          </p:cNvPr>
          <p:cNvSpPr/>
          <p:nvPr/>
        </p:nvSpPr>
        <p:spPr>
          <a:xfrm>
            <a:off x="2133600" y="5383279"/>
            <a:ext cx="4013995" cy="5005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26918F-527E-F1DD-D4AB-F134C63EF5F3}"/>
              </a:ext>
            </a:extLst>
          </p:cNvPr>
          <p:cNvSpPr/>
          <p:nvPr/>
        </p:nvSpPr>
        <p:spPr>
          <a:xfrm>
            <a:off x="2129110" y="7493575"/>
            <a:ext cx="4013995" cy="5005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32F9BF-422E-12BE-8759-A0C0BE4C6BF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147595" y="3604972"/>
            <a:ext cx="1435345" cy="202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CBB232-5ACD-8F3B-B176-AF66CAAB00CB}"/>
              </a:ext>
            </a:extLst>
          </p:cNvPr>
          <p:cNvCxnSpPr>
            <a:cxnSpLocks/>
            <a:stCxn id="20" idx="3"/>
            <a:endCxn id="14" idx="1"/>
          </p:cNvCxnSpPr>
          <p:nvPr/>
        </p:nvCxnSpPr>
        <p:spPr>
          <a:xfrm flipV="1">
            <a:off x="6143105" y="7141882"/>
            <a:ext cx="1457819" cy="60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559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60C3C-54FF-3E58-4D39-306A928CA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C957005C-BC5E-34D6-0D41-256FD70BDBB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B2D62B7-0C5B-461A-EB33-CFB7A3727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428129E-982F-1559-0BDB-1757AC9DCE32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01E8C2-B414-8956-05F7-BBE9FA7F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36267732-A9C3-3132-1A1A-AAB413DB6E6F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B53EA9C-BA3B-2D3E-B7DF-CD1968DA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A3A0CDD-0A78-148A-B8E2-FD31E06DD597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2C9F2BF2-50B1-F8B9-064E-D75DFE76A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FC32BDFB-D98F-07DC-EDF7-DA6F1AB5D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46F1A57E-5D05-CABC-452B-7AA5923E6CF5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CE637614-A515-76B6-CF59-B9DB61AC6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E924C4D6-D9CE-8D35-C104-BCA0DA4B0E6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3C92D4-8250-3BA9-19A6-33B823477778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A65C5-4D0C-1DD8-745B-91A667696911}"/>
              </a:ext>
            </a:extLst>
          </p:cNvPr>
          <p:cNvSpPr txBox="1"/>
          <p:nvPr/>
        </p:nvSpPr>
        <p:spPr>
          <a:xfrm>
            <a:off x="4267694" y="2393620"/>
            <a:ext cx="10428019" cy="70788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err="1">
                <a:cs typeface="Calibri"/>
              </a:rPr>
              <a:t>Case</a:t>
            </a:r>
            <a:r>
              <a:rPr lang="ko-KR" altLang="en-US" sz="4000">
                <a:cs typeface="Calibri"/>
              </a:rPr>
              <a:t> 1. Google 최초 로그인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D328ECD-DF70-77FC-E1CF-B22E58F4EF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2363" y="3366221"/>
            <a:ext cx="4879275" cy="5068661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0417101-4D50-5428-183D-6F490685C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2953" y="4314701"/>
            <a:ext cx="7272276" cy="34537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63B89E-55C3-A1E1-8ECF-8ABCEFEA0EF7}"/>
              </a:ext>
            </a:extLst>
          </p:cNvPr>
          <p:cNvSpPr/>
          <p:nvPr/>
        </p:nvSpPr>
        <p:spPr>
          <a:xfrm>
            <a:off x="3018321" y="5143500"/>
            <a:ext cx="2849079" cy="476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계정</a:t>
            </a:r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C6D4A-4A90-F145-E468-02A9750584A5}"/>
              </a:ext>
            </a:extLst>
          </p:cNvPr>
          <p:cNvSpPr/>
          <p:nvPr/>
        </p:nvSpPr>
        <p:spPr>
          <a:xfrm>
            <a:off x="3018320" y="5772010"/>
            <a:ext cx="2849079" cy="476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계정</a:t>
            </a: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B312A1E-9BD8-948E-15FC-561537941351}"/>
              </a:ext>
            </a:extLst>
          </p:cNvPr>
          <p:cNvSpPr/>
          <p:nvPr/>
        </p:nvSpPr>
        <p:spPr>
          <a:xfrm>
            <a:off x="6477000" y="5619610"/>
            <a:ext cx="2021384" cy="707886"/>
          </a:xfrm>
          <a:prstGeom prst="rightArrow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250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DE550-87C0-6A11-3AB8-70784023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CB14F4C-B533-540E-13A5-46994DC02CCC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C104419-A592-A2D5-EAAF-13E5B5CD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6A1EE948-5A3B-C4B7-3FAF-ED3CAC0DA7D8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4488515B-8801-58AF-0925-5E6185A10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1BFDB9F4-4C97-DA11-AF35-F7183824EBE8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538EF567-D15A-7A6E-87CF-9774FE390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AFB8DC2-AE7C-E8F5-536E-3B92522C9BA4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4358BB7-3E37-F789-883B-9642ED578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826E8A1D-4DC3-577E-8644-53EF2FA0F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997B2976-F1CC-D09B-24AB-792F664D09F5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622ED425-8107-EF86-49F7-00092B8FD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83128AD2-0BEE-2869-9BE0-3A9DC989754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CC3933-A0B6-2B52-A48F-23AD91986B72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8C2882F-F0F3-A6B7-FEF6-37DFDFDAC8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509" y="3523568"/>
            <a:ext cx="4236646" cy="5184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316CD-AC2C-37F9-E063-84398D6771AD}"/>
              </a:ext>
            </a:extLst>
          </p:cNvPr>
          <p:cNvSpPr txBox="1"/>
          <p:nvPr/>
        </p:nvSpPr>
        <p:spPr>
          <a:xfrm>
            <a:off x="4267694" y="2408464"/>
            <a:ext cx="10917876" cy="70788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err="1">
                <a:cs typeface="Calibri"/>
              </a:rPr>
              <a:t>Case</a:t>
            </a:r>
            <a:r>
              <a:rPr lang="ko-KR" altLang="en-US" sz="4000">
                <a:cs typeface="Calibri"/>
              </a:rPr>
              <a:t> 1. 카카오 최초 로그인</a:t>
            </a:r>
            <a:endParaRPr lang="ko-KR" altLang="en-US" sz="4000"/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D701517-0ED8-1CC6-2496-DC8C954CC6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8109" y="4181104"/>
            <a:ext cx="7272276" cy="34537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CFF7A7-94AF-424A-A33A-5653D93DFA88}"/>
              </a:ext>
            </a:extLst>
          </p:cNvPr>
          <p:cNvSpPr/>
          <p:nvPr/>
        </p:nvSpPr>
        <p:spPr>
          <a:xfrm>
            <a:off x="2699910" y="5157411"/>
            <a:ext cx="2849079" cy="476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계정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CE15AE5-B13B-9A8B-57E2-07F1ED293248}"/>
              </a:ext>
            </a:extLst>
          </p:cNvPr>
          <p:cNvSpPr/>
          <p:nvPr/>
        </p:nvSpPr>
        <p:spPr>
          <a:xfrm>
            <a:off x="6477000" y="5619610"/>
            <a:ext cx="2021384" cy="707886"/>
          </a:xfrm>
          <a:prstGeom prst="rightArrow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69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83079-0BFA-0BD4-1BA3-D97C2A2D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70D74AB-DADC-5707-2F00-0CD322E4DFA5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1C576E6-5496-FCF0-DCB3-AAC0EF102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A3A4EDE9-DAA7-3FCF-EB56-0EEDDAE1B55C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EBB49A0-1D68-AFC7-A5B3-EC0618C7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5235BDA-5B18-6CCF-8E46-68F0FE0B270A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79E9C66-B398-18D0-2E63-00B0D0416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DDD462CE-A2EC-DC6D-B27B-88EE63E3B0F7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E5D53F0C-BCA6-D08B-0436-A8E6A906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CCAEE3EF-DC20-3D67-2CFF-1969963F7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D024E4F2-76D5-AECF-891C-9A9BC973469E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82623141-469A-43AC-8000-6561EAF02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F45C35F4-562E-ED11-FA12-4A7C9EF0558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317669F-3B4D-F7B6-706F-ADA9E1A9260F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005CF-B699-CCA1-FC8C-5281D7ED9300}"/>
              </a:ext>
            </a:extLst>
          </p:cNvPr>
          <p:cNvSpPr txBox="1"/>
          <p:nvPr/>
        </p:nvSpPr>
        <p:spPr>
          <a:xfrm>
            <a:off x="4267694" y="2408464"/>
            <a:ext cx="10917876" cy="70788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err="1">
                <a:cs typeface="Calibri"/>
              </a:rPr>
              <a:t>Case</a:t>
            </a:r>
            <a:r>
              <a:rPr lang="ko-KR" altLang="en-US" sz="4000">
                <a:cs typeface="Calibri"/>
              </a:rPr>
              <a:t> 1. Google 및 카카오 로그인 상세정보 입력</a:t>
            </a:r>
            <a:endParaRPr lang="ko-KR" altLang="en-US" sz="4000"/>
          </a:p>
        </p:txBody>
      </p:sp>
      <p:pic>
        <p:nvPicPr>
          <p:cNvPr id="5" name="그림 4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F885C71D-0E5E-F9FE-F181-E65B6FF55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9043" y="3315401"/>
            <a:ext cx="4782911" cy="5561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3317A3-3E0D-A606-A2E9-BBBB28233BBC}"/>
              </a:ext>
            </a:extLst>
          </p:cNvPr>
          <p:cNvSpPr txBox="1"/>
          <p:nvPr/>
        </p:nvSpPr>
        <p:spPr>
          <a:xfrm>
            <a:off x="9140454" y="3729099"/>
            <a:ext cx="579416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cs typeface="Calibri"/>
              </a:rPr>
              <a:t>구글 </a:t>
            </a:r>
            <a:r>
              <a:rPr lang="ko-KR" altLang="en-US" sz="2400" err="1">
                <a:cs typeface="Calibri"/>
              </a:rPr>
              <a:t>or</a:t>
            </a:r>
            <a:r>
              <a:rPr lang="ko-KR" altLang="en-US" sz="2400">
                <a:cs typeface="Calibri"/>
              </a:rPr>
              <a:t> 카카오에서 넘어온 </a:t>
            </a:r>
            <a:r>
              <a:rPr lang="ko-KR" altLang="en-US" sz="2400" err="1">
                <a:cs typeface="Calibri"/>
              </a:rPr>
              <a:t>email</a:t>
            </a:r>
            <a:r>
              <a:rPr lang="ko-KR" altLang="en-US" sz="2400">
                <a:cs typeface="Calibri"/>
              </a:rPr>
              <a:t> 정보를 </a:t>
            </a:r>
          </a:p>
          <a:p>
            <a:r>
              <a:rPr lang="ko-KR" altLang="en-US" sz="2400">
                <a:cs typeface="Calibri"/>
              </a:rPr>
              <a:t>ID 값으로 구현</a:t>
            </a:r>
            <a:br>
              <a:rPr lang="ko-KR" altLang="en-US" sz="2400">
                <a:cs typeface="Calibri"/>
              </a:rPr>
            </a:br>
            <a:endParaRPr lang="ko-KR" altLang="en-US" sz="2400">
              <a:cs typeface="Calibri"/>
            </a:endParaRPr>
          </a:p>
          <a:p>
            <a:r>
              <a:rPr lang="ko-KR" altLang="en-US" sz="2400">
                <a:cs typeface="Calibri"/>
              </a:rPr>
              <a:t>임의 변경 불가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26A94-131F-3CA3-0B4F-B796D0DFC969}"/>
              </a:ext>
            </a:extLst>
          </p:cNvPr>
          <p:cNvSpPr txBox="1"/>
          <p:nvPr/>
        </p:nvSpPr>
        <p:spPr>
          <a:xfrm>
            <a:off x="7709801" y="6096021"/>
            <a:ext cx="538100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cs typeface="Calibri"/>
              </a:rPr>
              <a:t>필수 </a:t>
            </a:r>
            <a:r>
              <a:rPr lang="ko-KR" altLang="en-US" sz="2400" err="1">
                <a:cs typeface="Calibri"/>
              </a:rPr>
              <a:t>입력값</a:t>
            </a:r>
            <a:r>
              <a:rPr lang="ko-KR" altLang="en-US" sz="2400">
                <a:cs typeface="Calibri"/>
              </a:rPr>
              <a:t>! </a:t>
            </a:r>
            <a:endParaRPr lang="ko-KR" sz="2400"/>
          </a:p>
          <a:p>
            <a:endParaRPr lang="ko-KR" altLang="en-US" sz="2400">
              <a:cs typeface="Calibri"/>
            </a:endParaRPr>
          </a:p>
          <a:p>
            <a:r>
              <a:rPr lang="ko-KR" altLang="en-US" sz="2400" err="1">
                <a:cs typeface="Calibri"/>
              </a:rPr>
              <a:t>중복값을</a:t>
            </a:r>
            <a:r>
              <a:rPr lang="ko-KR" altLang="en-US" sz="2400">
                <a:cs typeface="Calibri"/>
              </a:rPr>
              <a:t> 허용하지 않기 때문에</a:t>
            </a:r>
            <a:endParaRPr lang="ko-KR" sz="2400"/>
          </a:p>
          <a:p>
            <a:r>
              <a:rPr lang="ko-KR" altLang="en-US" sz="2400">
                <a:cs typeface="Calibri"/>
              </a:rPr>
              <a:t>AJAX </a:t>
            </a:r>
            <a:r>
              <a:rPr lang="ko-KR" altLang="en-US" sz="2400" err="1">
                <a:cs typeface="Calibri"/>
              </a:rPr>
              <a:t>를</a:t>
            </a:r>
            <a:r>
              <a:rPr lang="ko-KR" altLang="en-US" sz="2400">
                <a:cs typeface="Calibri"/>
              </a:rPr>
              <a:t> 통해 </a:t>
            </a:r>
            <a:r>
              <a:rPr lang="ko-KR" altLang="en-US" sz="2400" err="1">
                <a:cs typeface="Calibri"/>
              </a:rPr>
              <a:t>중복값</a:t>
            </a:r>
            <a:r>
              <a:rPr lang="ko-KR" altLang="en-US" sz="2400">
                <a:cs typeface="Calibri"/>
              </a:rPr>
              <a:t> 제거함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AE232E3-55D2-C680-C159-ABD6A4C116FC}"/>
              </a:ext>
            </a:extLst>
          </p:cNvPr>
          <p:cNvCxnSpPr/>
          <p:nvPr/>
        </p:nvCxnSpPr>
        <p:spPr>
          <a:xfrm>
            <a:off x="4495800" y="4305300"/>
            <a:ext cx="464465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FE561D79-C5FB-7539-3F8B-B395CBD6CFF6}"/>
              </a:ext>
            </a:extLst>
          </p:cNvPr>
          <p:cNvSpPr/>
          <p:nvPr/>
        </p:nvSpPr>
        <p:spPr>
          <a:xfrm>
            <a:off x="4495800" y="5971392"/>
            <a:ext cx="838200" cy="4675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B570545-F09E-09C4-4DDD-512CAB4570D6}"/>
              </a:ext>
            </a:extLst>
          </p:cNvPr>
          <p:cNvSpPr/>
          <p:nvPr/>
        </p:nvSpPr>
        <p:spPr>
          <a:xfrm>
            <a:off x="5334000" y="6491445"/>
            <a:ext cx="838200" cy="4675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4301089-2643-0453-44E9-91F0EAFC9EFA}"/>
              </a:ext>
            </a:extLst>
          </p:cNvPr>
          <p:cNvSpPr/>
          <p:nvPr/>
        </p:nvSpPr>
        <p:spPr>
          <a:xfrm>
            <a:off x="6023570" y="7007070"/>
            <a:ext cx="838200" cy="4675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516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F5676-1144-0EDE-74DE-C426EF85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BA3D4A0-9DC0-5899-4937-D129F7026F3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8DB1016B-0DB9-D714-B1CA-E293C19E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BA8D958-6E3D-A56D-73BC-841684E9842F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78B46F1A-0DD8-7A89-C584-759036296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A3A9E255-4121-EFFA-22C5-D9275E701BDF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E04FDB5B-77A6-F072-4D90-F25F3811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2E03AE0-50E1-397F-65D7-0C4A34172362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E5B45F4C-BBE9-277A-8D28-7879238D3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F1449255-8556-AA3E-8D57-EE112A3E9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F96BCA27-7E05-F925-A992-F06FDCDE3B9B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4C688862-0C2E-AE4A-82A5-44F736C67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0C628809-BE24-1954-5F6B-929C45EBCEF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1CFE50-5AC2-D953-882B-B01FE00B2D35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0DAA0-AFB8-4B6D-6565-D0B6BCF7D0FC}"/>
              </a:ext>
            </a:extLst>
          </p:cNvPr>
          <p:cNvSpPr txBox="1"/>
          <p:nvPr/>
        </p:nvSpPr>
        <p:spPr>
          <a:xfrm>
            <a:off x="3711339" y="2329496"/>
            <a:ext cx="5091545" cy="14146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cs typeface="Calibri"/>
              </a:rPr>
              <a:t>마이페이지 - 내정보관리</a:t>
            </a:r>
          </a:p>
          <a:p>
            <a:endParaRPr lang="ko-KR" altLang="en-US" sz="2800">
              <a:cs typeface="Calibri"/>
            </a:endParaRPr>
          </a:p>
          <a:p>
            <a:r>
              <a:rPr lang="ko-KR" altLang="en-US" sz="2800">
                <a:cs typeface="Calibri"/>
              </a:rPr>
              <a:t>회원이 입력한 개인정보 확인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8C85E23-7570-7B5B-79D0-9FF3520B6190}"/>
                  </a:ext>
                </a:extLst>
              </p14:cNvPr>
              <p14:cNvContentPartPr/>
              <p14:nvPr/>
            </p14:nvContentPartPr>
            <p14:xfrm>
              <a:off x="10027227" y="5611090"/>
              <a:ext cx="18555" cy="1855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8C85E23-7570-7B5B-79D0-9FF3520B61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18032" y="4701895"/>
                <a:ext cx="1855500" cy="18555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그림 16" descr="텍스트, 스크린샷, 고양이이(가) 표시된 사진&#10;&#10;자동 생성된 설명">
            <a:extLst>
              <a:ext uri="{FF2B5EF4-FFF2-40B4-BE49-F238E27FC236}">
                <a16:creationId xmlns:a16="http://schemas.microsoft.com/office/drawing/2014/main" id="{BFB06ED9-D6A0-5327-6437-10404C289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0898" y="4191641"/>
            <a:ext cx="5181600" cy="3924300"/>
          </a:xfrm>
          <a:prstGeom prst="rect">
            <a:avLst/>
          </a:prstGeom>
        </p:spPr>
      </p:pic>
      <p:pic>
        <p:nvPicPr>
          <p:cNvPr id="2" name="그림 1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BD3916BF-D206-9258-9030-8C19EE7388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0775" y="3985359"/>
            <a:ext cx="7629525" cy="5114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2FBB7-5FEA-BBC3-C258-828890B9964A}"/>
              </a:ext>
            </a:extLst>
          </p:cNvPr>
          <p:cNvSpPr txBox="1"/>
          <p:nvPr/>
        </p:nvSpPr>
        <p:spPr>
          <a:xfrm>
            <a:off x="10995946" y="2293036"/>
            <a:ext cx="447265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err="1">
                <a:cs typeface="Calibri"/>
              </a:rPr>
              <a:t>시큐리티</a:t>
            </a:r>
            <a:r>
              <a:rPr lang="ko-KR" altLang="en-US" sz="2400">
                <a:cs typeface="Calibri"/>
              </a:rPr>
              <a:t> 세션에 권한정보로 </a:t>
            </a:r>
          </a:p>
          <a:p>
            <a:r>
              <a:rPr lang="ko-KR" altLang="en-US" sz="2400">
                <a:cs typeface="Calibri"/>
              </a:rPr>
              <a:t>DB </a:t>
            </a:r>
            <a:r>
              <a:rPr lang="ko-KR" altLang="en-US" sz="2400" err="1">
                <a:cs typeface="Calibri"/>
              </a:rPr>
              <a:t>맴버</a:t>
            </a:r>
            <a:r>
              <a:rPr lang="ko-KR" altLang="en-US" sz="2400">
                <a:cs typeface="Calibri"/>
              </a:rPr>
              <a:t> 테이블 조회 </a:t>
            </a:r>
          </a:p>
          <a:p>
            <a:r>
              <a:rPr lang="en-US" altLang="ko-KR" sz="2400">
                <a:cs typeface="Calibri"/>
              </a:rPr>
              <a:t>-&gt; </a:t>
            </a:r>
            <a:r>
              <a:rPr lang="ko-KR" altLang="en-US" sz="2400">
                <a:cs typeface="Calibri"/>
              </a:rPr>
              <a:t>페이지에 출력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309ED74-61D6-AF65-8FA4-8A30FFFC4EBB}"/>
              </a:ext>
            </a:extLst>
          </p:cNvPr>
          <p:cNvSpPr/>
          <p:nvPr/>
        </p:nvSpPr>
        <p:spPr>
          <a:xfrm>
            <a:off x="7459048" y="5657235"/>
            <a:ext cx="1066800" cy="707886"/>
          </a:xfrm>
          <a:prstGeom prst="rightArrow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1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D4B44-0EAB-4A52-9FC2-B30DAEB43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E7DD283-242B-6315-CBAB-BFDFEBAFA391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503D5BF2-54CC-C959-1A2F-766E1E4EB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ED59AA0-65A8-BAB2-B715-49A8190FDE14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842C92B5-FD8D-F3CD-6C83-37AEEBD79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6361C93-DC66-4281-B6C8-20E791ED9AB9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F9B22D7-9C81-3661-CF2B-174933A9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55108C9B-B3F8-162B-B43B-237ABEC50AE8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2A79AEEA-56B0-10FA-5E04-5EB05200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48A95588-E108-83C8-E44A-FCE2F4ED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34AEDF0C-8B37-4444-5441-1AACE2D965AE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CED74DFB-947A-32D4-75B2-EC38A1DD9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03B18E71-DC84-0226-3856-B85D0C4D1FC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7819881-7BF0-EA07-EA8D-1AAEA1EF9F4F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 descr="텍스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85EF81AA-ADFC-2FDD-1245-E21040722D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8831" y="3460205"/>
            <a:ext cx="4909952" cy="4810496"/>
          </a:xfrm>
          <a:prstGeom prst="rect">
            <a:avLst/>
          </a:prstGeom>
        </p:spPr>
      </p:pic>
      <p:pic>
        <p:nvPicPr>
          <p:cNvPr id="17" name="그림 16" descr="텍스트, 스크린샷, 직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6503DE63-F7E6-B35B-4104-461A77DA3F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1284" y="3369685"/>
            <a:ext cx="5295900" cy="52101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71FDB4-CE4F-1AA1-0D0C-162A4F1F1A4E}"/>
              </a:ext>
            </a:extLst>
          </p:cNvPr>
          <p:cNvSpPr txBox="1"/>
          <p:nvPr/>
        </p:nvSpPr>
        <p:spPr>
          <a:xfrm>
            <a:off x="5173187" y="2278578"/>
            <a:ext cx="877289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cs typeface="Calibri"/>
              </a:rPr>
              <a:t>개인정보 변경, 비밀번호 변경, 회원 탈퇴 페이지는 이동하려면 본인확인용 비밀번호 페이지로 먼저 이동!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D44BAE-C300-C567-20CD-E7607B69E457}"/>
              </a:ext>
            </a:extLst>
          </p:cNvPr>
          <p:cNvSpPr/>
          <p:nvPr/>
        </p:nvSpPr>
        <p:spPr>
          <a:xfrm>
            <a:off x="5867400" y="5600700"/>
            <a:ext cx="1725385" cy="175260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015B21-581F-FDA7-67E1-6E8FADC6B18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7592785" y="5600700"/>
            <a:ext cx="1738499" cy="876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200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F06B4-C833-F5EF-60B1-87C74B571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CAB64A0F-A09E-4A56-16CF-C8467FA9D075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D03425E3-186D-6DC5-6661-7EEE559A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0886A2C-A9C4-CDB8-93BE-E9F59CAD881A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42651CF-5617-165A-196F-AD31297DC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C31DDCF-9600-F57B-C3A2-A7D2C44090A5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545A83AA-D0D0-A8AB-E997-2B4C13A25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6A77872-28EB-3B26-7796-7057FE7ACA5B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2D968E6C-C80F-1FE1-229A-834659DB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49E81E59-0219-8B16-E6D7-392BCABD7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B0E50F54-7B82-E847-B517-E7B1A82F29C6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E319CA1A-AE41-C0CE-1E33-8E90AF46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31FD60AF-BEAE-C8EC-B063-887A95B1F36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C9B305-1476-336D-A8D3-A7A4A1058963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 descr="텍스트, 스크린샷, 디스플레이, 도표이(가) 표시된 사진&#10;&#10;자동 생성된 설명">
            <a:extLst>
              <a:ext uri="{FF2B5EF4-FFF2-40B4-BE49-F238E27FC236}">
                <a16:creationId xmlns:a16="http://schemas.microsoft.com/office/drawing/2014/main" id="{2906ADCD-A5FF-D2C0-847F-40870EF19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5505" y="3306164"/>
            <a:ext cx="5823239" cy="5545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2681A9-B218-F009-3B63-323037BE44E0}"/>
              </a:ext>
            </a:extLst>
          </p:cNvPr>
          <p:cNvSpPr txBox="1"/>
          <p:nvPr/>
        </p:nvSpPr>
        <p:spPr>
          <a:xfrm>
            <a:off x="10249890" y="3514354"/>
            <a:ext cx="578922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cs typeface="Calibri"/>
              </a:rPr>
              <a:t>멤버 테이블에서 회원정보 가져와서</a:t>
            </a:r>
            <a:endParaRPr lang="ko-KR" sz="2400">
              <a:cs typeface="Calibri"/>
            </a:endParaRPr>
          </a:p>
          <a:p>
            <a:r>
              <a:rPr lang="ko-KR" altLang="en-US" sz="2400">
                <a:cs typeface="Calibri"/>
              </a:rPr>
              <a:t>텍스트 입력창에 뿌려주고 시작</a:t>
            </a:r>
            <a:endParaRPr lang="ko-KR" sz="2400"/>
          </a:p>
          <a:p>
            <a:endParaRPr lang="ko-KR" altLang="en-US">
              <a:cs typeface="Calibri"/>
            </a:endParaRPr>
          </a:p>
        </p:txBody>
      </p:sp>
      <p:pic>
        <p:nvPicPr>
          <p:cNvPr id="17" name="그림 16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FB7E0DF3-93E0-4E01-7377-94E07D2C36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6905" y="4248211"/>
            <a:ext cx="2838450" cy="12858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38A337-DE91-8719-7108-3568FA98A878}"/>
              </a:ext>
            </a:extLst>
          </p:cNvPr>
          <p:cNvSpPr txBox="1"/>
          <p:nvPr/>
        </p:nvSpPr>
        <p:spPr>
          <a:xfrm>
            <a:off x="10253601" y="5755821"/>
            <a:ext cx="441984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cs typeface="Calibri"/>
              </a:rPr>
              <a:t>변경 원하지 않는 정보는</a:t>
            </a:r>
            <a:endParaRPr lang="ko-KR"/>
          </a:p>
          <a:p>
            <a:r>
              <a:rPr lang="ko-KR" altLang="en-US" sz="2400">
                <a:cs typeface="Calibri"/>
              </a:rPr>
              <a:t>회원이 입력하지 않아도 </a:t>
            </a:r>
            <a:endParaRPr lang="ko-KR">
              <a:cs typeface="Calibri"/>
            </a:endParaRPr>
          </a:p>
          <a:p>
            <a:r>
              <a:rPr lang="ko-KR" altLang="en-US" sz="2400">
                <a:cs typeface="Calibri"/>
              </a:rPr>
              <a:t>자동으로 입력될 수 있게 구현</a:t>
            </a:r>
            <a:endParaRPr lang="ko-KR">
              <a:cs typeface="Calibri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0311943-3A54-AEBD-0EED-C9EA2CD94689}"/>
              </a:ext>
            </a:extLst>
          </p:cNvPr>
          <p:cNvCxnSpPr/>
          <p:nvPr/>
        </p:nvCxnSpPr>
        <p:spPr>
          <a:xfrm flipV="1">
            <a:off x="4800600" y="4762500"/>
            <a:ext cx="1066800" cy="771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F37BAF-08D9-CB2D-B69E-584A828C13ED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451873" y="4068352"/>
            <a:ext cx="1798017" cy="666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99957D-7EE5-3B8A-6AF3-F9E242D93733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2463524" y="4773556"/>
            <a:ext cx="1" cy="982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544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B5E80-AB6D-F222-2517-66D5EAC8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A644B4B-9004-434B-527A-5B4FD2612184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9689DED-2690-EB8C-EA84-47A333587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4C057ADD-A2E5-4CB6-7BFB-E4255559DD1F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9BA288D-422E-E7BD-9A69-B787515D4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107B8AC2-4B8D-8D93-D1A6-CB7A366CB2D3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BB9E605-4875-71D2-5140-2B17A3826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9E69516C-F16E-C0F7-0E17-964C0EABB027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AB470B1-BF66-F34E-31A7-504735A07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3E7B00FA-3DDB-E364-CFD4-296620ACA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2B848F4C-E02C-F2CE-0305-19605F8B038E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429F19D2-5B28-29AB-9225-82565993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D3D3AA81-44F2-FAC7-300D-582BB98942C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4D2E2D-19F3-3575-2C60-1F32B35D4C00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 descr="텍스트, 스크린샷, 직사각형, 잭이(가) 표시된 사진&#10;&#10;자동 생성된 설명">
            <a:extLst>
              <a:ext uri="{FF2B5EF4-FFF2-40B4-BE49-F238E27FC236}">
                <a16:creationId xmlns:a16="http://schemas.microsoft.com/office/drawing/2014/main" id="{5CEFC9C8-3D0B-A625-F992-3466E8E75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5285" y="3464899"/>
            <a:ext cx="7200900" cy="3714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D6D963-1EF0-AC71-EBBA-2960BE38BF2A}"/>
              </a:ext>
            </a:extLst>
          </p:cNvPr>
          <p:cNvSpPr txBox="1"/>
          <p:nvPr/>
        </p:nvSpPr>
        <p:spPr>
          <a:xfrm>
            <a:off x="10830439" y="4358027"/>
            <a:ext cx="519545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cs typeface="Calibri"/>
              </a:rPr>
              <a:t>비밀번호는 </a:t>
            </a:r>
            <a:r>
              <a:rPr lang="ko-KR" altLang="en-US" sz="2400" err="1">
                <a:cs typeface="Calibri"/>
              </a:rPr>
              <a:t>시큐리티로</a:t>
            </a:r>
            <a:r>
              <a:rPr lang="ko-KR" altLang="en-US" sz="2400">
                <a:cs typeface="Calibri"/>
              </a:rPr>
              <a:t> 인해 </a:t>
            </a:r>
          </a:p>
          <a:p>
            <a:r>
              <a:rPr lang="ko-KR" altLang="en-US" sz="2400">
                <a:cs typeface="Calibri"/>
              </a:rPr>
              <a:t>암호화 되어있어 회원이 입력한 </a:t>
            </a:r>
          </a:p>
          <a:p>
            <a:r>
              <a:rPr lang="ko-KR" altLang="en-US" sz="2400">
                <a:cs typeface="Calibri"/>
              </a:rPr>
              <a:t>정보를 직접 </a:t>
            </a:r>
            <a:r>
              <a:rPr lang="ko-KR" altLang="en-US" sz="2400" err="1">
                <a:cs typeface="Calibri"/>
              </a:rPr>
              <a:t>DB에</a:t>
            </a:r>
            <a:r>
              <a:rPr lang="ko-KR" altLang="en-US" sz="2400">
                <a:cs typeface="Calibri"/>
              </a:rPr>
              <a:t> </a:t>
            </a:r>
            <a:r>
              <a:rPr lang="ko-KR" altLang="en-US" sz="2400" err="1">
                <a:cs typeface="Calibri"/>
              </a:rPr>
              <a:t>저장하는게</a:t>
            </a:r>
            <a:r>
              <a:rPr lang="ko-KR" altLang="en-US" sz="2400">
                <a:cs typeface="Calibri"/>
              </a:rPr>
              <a:t> 아니라 중간에 암호화 해서 </a:t>
            </a:r>
            <a:r>
              <a:rPr lang="ko-KR" altLang="en-US" sz="2400" err="1">
                <a:cs typeface="Calibri"/>
              </a:rPr>
              <a:t>DB에</a:t>
            </a:r>
            <a:r>
              <a:rPr lang="ko-KR" altLang="en-US" sz="2400">
                <a:cs typeface="Calibri"/>
              </a:rPr>
              <a:t> 저장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15565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E48C2-8962-B88D-8CCD-8785A136B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FA1D5161-FC9A-2D6D-B6AE-D84825BFB83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678F5DB-E403-2BA1-A96D-4A390E19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1CA8123-B064-9888-4C9E-FAF42882137C}"/>
              </a:ext>
            </a:extLst>
          </p:cNvPr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44E62904-9F7E-A84B-28CD-85CD4359C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3B4F69A-3950-28F1-99A6-89BE0235670A}"/>
              </a:ext>
            </a:extLst>
          </p:cNvPr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E4456F09-772F-271D-0A70-DDCD6530F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9309096C-CC46-69D3-B969-490A95B0E8A1}"/>
              </a:ext>
            </a:extLst>
          </p:cNvPr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94AA0F5F-D1F2-613B-420C-BE1E5A3AA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6D16D9C5-DB58-4D5B-6845-EF466F016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C45F24-17B9-094B-82F9-0893BA1E6F39}"/>
              </a:ext>
            </a:extLst>
          </p:cNvPr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E9532051-4122-1326-A1D7-219E974F1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F22B1A18-C0D7-82C6-C9FF-A866BE836B9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B3EBBF9-CFEF-9307-C13B-D7A66164526B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EEF306E-263E-030C-42DF-A7F0BEB3B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7837" y="3312596"/>
            <a:ext cx="5161066" cy="5146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292A1E-2664-46AD-B70A-E648D20093AC}"/>
              </a:ext>
            </a:extLst>
          </p:cNvPr>
          <p:cNvSpPr txBox="1"/>
          <p:nvPr/>
        </p:nvSpPr>
        <p:spPr>
          <a:xfrm>
            <a:off x="9388928" y="4315938"/>
            <a:ext cx="467590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cs typeface="Calibri"/>
              </a:rPr>
              <a:t>회원 탈퇴</a:t>
            </a:r>
          </a:p>
          <a:p>
            <a:endParaRPr lang="ko-KR" altLang="en-US" sz="240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2400">
                <a:cs typeface="Calibri"/>
              </a:rPr>
              <a:t>회원정보 </a:t>
            </a:r>
            <a:r>
              <a:rPr lang="ko-KR" altLang="en-US" sz="2400" err="1">
                <a:cs typeface="Calibri"/>
              </a:rPr>
              <a:t>DB에서</a:t>
            </a:r>
            <a:r>
              <a:rPr lang="ko-KR" altLang="en-US" sz="2400">
                <a:cs typeface="Calibri"/>
              </a:rPr>
              <a:t> 삭제</a:t>
            </a:r>
          </a:p>
          <a:p>
            <a:pPr marL="285750" indent="-285750">
              <a:buFont typeface="Calibri"/>
              <a:buChar char="-"/>
            </a:pPr>
            <a:r>
              <a:rPr lang="ko-KR" altLang="en-US" sz="2400">
                <a:cs typeface="Calibri"/>
              </a:rPr>
              <a:t>삭제 후에 </a:t>
            </a:r>
            <a:r>
              <a:rPr lang="ko-KR" altLang="en-US" sz="2400" err="1">
                <a:cs typeface="Calibri"/>
              </a:rPr>
              <a:t>세션값을</a:t>
            </a:r>
            <a:r>
              <a:rPr lang="ko-KR" altLang="en-US" sz="2400">
                <a:cs typeface="Calibri"/>
              </a:rPr>
              <a:t> 날려 로그아웃 상태로 만들어 줌</a:t>
            </a:r>
          </a:p>
        </p:txBody>
      </p:sp>
    </p:spTree>
    <p:extLst>
      <p:ext uri="{BB962C8B-B14F-4D97-AF65-F5344CB8AC3E}">
        <p14:creationId xmlns:p14="http://schemas.microsoft.com/office/powerpoint/2010/main" val="1092738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6C0B2A-7FC7-AEA7-113E-BF0701110D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14" y="2501804"/>
            <a:ext cx="5056995" cy="5753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5CF6C4-BE31-B066-EBFB-84B857FF6E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8424" y="4000500"/>
            <a:ext cx="6649693" cy="24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1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79535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000000" cy="1080000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트 개요 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선정 배경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3D91D9D-819B-65D8-F6A6-1367EFEB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333" y="4590690"/>
            <a:ext cx="8979867" cy="2534010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b="1" i="0">
                <a:solidFill>
                  <a:schemeClr val="tx1"/>
                </a:solidFill>
                <a:effectLst/>
                <a:latin typeface="Söhne"/>
              </a:rPr>
              <a:t>커뮤니티와 상호작용의 중요성</a:t>
            </a:r>
            <a:r>
              <a:rPr lang="en-US" altLang="ko-KR" sz="2400" b="1" i="0">
                <a:solidFill>
                  <a:schemeClr val="tx1"/>
                </a:solidFill>
                <a:effectLst/>
                <a:latin typeface="Söhne"/>
              </a:rPr>
              <a:t>:</a:t>
            </a:r>
            <a:endParaRPr lang="ko-KR" altLang="en-US" sz="2400" b="0" i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US" altLang="ko-KR" sz="2400" b="0" i="0">
                <a:solidFill>
                  <a:schemeClr val="tx1"/>
                </a:solidFill>
                <a:effectLst/>
                <a:latin typeface="Söhne"/>
              </a:rPr>
              <a:t>- 10-30</a:t>
            </a:r>
            <a:r>
              <a:rPr lang="ko-KR" altLang="en-US" sz="2400" b="0" i="0">
                <a:solidFill>
                  <a:schemeClr val="tx1"/>
                </a:solidFill>
                <a:effectLst/>
                <a:latin typeface="Söhne"/>
              </a:rPr>
              <a:t>대의 주요 사용자층은 소셜 및 온라인 상호작용에 큰 관심을 가지고 있습니다</a:t>
            </a:r>
            <a:r>
              <a:rPr lang="en-US" altLang="ko-KR" sz="2400" b="0" i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2400" b="0" i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US" altLang="ko-KR" sz="2400" b="0" i="0">
                <a:solidFill>
                  <a:schemeClr val="tx1"/>
                </a:solidFill>
                <a:effectLst/>
                <a:latin typeface="Söhne"/>
              </a:rPr>
              <a:t>- </a:t>
            </a:r>
            <a:r>
              <a:rPr lang="ko-KR" altLang="en-US" sz="2400" b="0" i="0">
                <a:solidFill>
                  <a:schemeClr val="tx1"/>
                </a:solidFill>
                <a:effectLst/>
                <a:latin typeface="Söhne"/>
              </a:rPr>
              <a:t>게임을 통한 소셜 경험과 다른 </a:t>
            </a:r>
            <a:r>
              <a:rPr lang="ko-KR" altLang="en-US" sz="2400" b="0" i="0" err="1">
                <a:solidFill>
                  <a:schemeClr val="tx1"/>
                </a:solidFill>
                <a:effectLst/>
                <a:latin typeface="Söhne"/>
              </a:rPr>
              <a:t>유저들과의</a:t>
            </a:r>
            <a:r>
              <a:rPr lang="ko-KR" altLang="en-US" sz="2400" b="0" i="0">
                <a:solidFill>
                  <a:schemeClr val="tx1"/>
                </a:solidFill>
                <a:effectLst/>
                <a:latin typeface="Söhne"/>
              </a:rPr>
              <a:t> 소통을 강화하는 플랫폼이 사용자들에게 높은 인기를 얻을 것으로 기대되기 때문</a:t>
            </a:r>
            <a:endParaRPr lang="en-US" altLang="ko-KR" sz="2400" b="0" i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AB456FFD-6B42-90FF-1249-CEF01EDE7CF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5381" y="804956"/>
            <a:ext cx="2908645" cy="3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91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9343" y="1490731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228AC-1263-3D1A-0376-E4170D24D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9357" y="3452219"/>
            <a:ext cx="8235023" cy="4869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6E2CC-B9A2-CB0C-2505-F4988F33EB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71231" y="3507057"/>
            <a:ext cx="4680517" cy="24531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05A63-D210-A3F6-65BA-0D1DBCEB2BA7}"/>
              </a:ext>
            </a:extLst>
          </p:cNvPr>
          <p:cNvSpPr txBox="1"/>
          <p:nvPr/>
        </p:nvSpPr>
        <p:spPr>
          <a:xfrm>
            <a:off x="11734800" y="6615951"/>
            <a:ext cx="349647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err="1"/>
              <a:t>입력값이</a:t>
            </a:r>
            <a:r>
              <a:rPr lang="ko-KR" altLang="en-US" sz="2400"/>
              <a:t> 모두 일치하면 </a:t>
            </a:r>
            <a:endParaRPr lang="en-US" altLang="ko-KR" sz="2400"/>
          </a:p>
          <a:p>
            <a:r>
              <a:rPr lang="en-US" altLang="ko-KR" sz="2400"/>
              <a:t>ID </a:t>
            </a:r>
            <a:r>
              <a:rPr lang="ko-KR" altLang="en-US" sz="2400"/>
              <a:t>를 해당 이메일로 전송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ABED793-0D85-6C59-DB82-C3F04627205E}"/>
                  </a:ext>
                </a:extLst>
              </p14:cNvPr>
              <p14:cNvContentPartPr/>
              <p14:nvPr/>
            </p14:nvContentPartPr>
            <p14:xfrm>
              <a:off x="3420919" y="4980687"/>
              <a:ext cx="1679760" cy="493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ABED793-0D85-6C59-DB82-C3F0462720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67279" y="4873047"/>
                <a:ext cx="17874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90F4595-D3B8-702F-65F1-EA4A76A9346F}"/>
                  </a:ext>
                </a:extLst>
              </p14:cNvPr>
              <p14:cNvContentPartPr/>
              <p14:nvPr/>
            </p14:nvContentPartPr>
            <p14:xfrm>
              <a:off x="3357919" y="5910207"/>
              <a:ext cx="755280" cy="342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90F4595-D3B8-702F-65F1-EA4A76A9346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04279" y="5802567"/>
                <a:ext cx="8629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9FEAA30-41D2-B1A9-B116-7F4980A62E63}"/>
                  </a:ext>
                </a:extLst>
              </p14:cNvPr>
              <p14:cNvContentPartPr/>
              <p14:nvPr/>
            </p14:nvContentPartPr>
            <p14:xfrm>
              <a:off x="4981519" y="5833167"/>
              <a:ext cx="1496520" cy="972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9FEAA30-41D2-B1A9-B116-7F4980A62E6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27879" y="5725167"/>
                <a:ext cx="16041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89CF22E-C8A5-13E4-B962-DA36E7BC01E0}"/>
                  </a:ext>
                </a:extLst>
              </p14:cNvPr>
              <p14:cNvContentPartPr/>
              <p14:nvPr/>
            </p14:nvContentPartPr>
            <p14:xfrm>
              <a:off x="3279439" y="6731727"/>
              <a:ext cx="176400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89CF22E-C8A5-13E4-B962-DA36E7BC01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25439" y="6623727"/>
                <a:ext cx="18716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953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05-2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F7A842-6E7B-CD84-8337-D00BDF21C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5987" y="3434579"/>
            <a:ext cx="7362352" cy="49636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A30ED9-791E-1F08-E90E-C25D856D8A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6338" y="3434579"/>
            <a:ext cx="6762912" cy="2642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7B8BAE-D916-A9A0-95BD-1B25F69BA9BA}"/>
              </a:ext>
            </a:extLst>
          </p:cNvPr>
          <p:cNvSpPr txBox="1"/>
          <p:nvPr/>
        </p:nvSpPr>
        <p:spPr>
          <a:xfrm>
            <a:off x="10591800" y="6987035"/>
            <a:ext cx="47244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err="1"/>
              <a:t>입력값이</a:t>
            </a:r>
            <a:r>
              <a:rPr lang="ko-KR" altLang="en-US" sz="2400"/>
              <a:t> 모두 일치하면 </a:t>
            </a:r>
            <a:endParaRPr lang="en-US" altLang="ko-KR" sz="2400"/>
          </a:p>
          <a:p>
            <a:r>
              <a:rPr lang="ko-KR" altLang="en-US" sz="2400"/>
              <a:t>비밀번호 변경 페이지로 이동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3BD735B-F148-6196-2338-D1A75053E093}"/>
                  </a:ext>
                </a:extLst>
              </p14:cNvPr>
              <p14:cNvContentPartPr/>
              <p14:nvPr/>
            </p14:nvContentPartPr>
            <p14:xfrm>
              <a:off x="2947879" y="4824447"/>
              <a:ext cx="1480680" cy="63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3BD735B-F148-6196-2338-D1A75053E0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94239" y="4716447"/>
                <a:ext cx="15883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4276857-EF4B-A17C-0EFB-17D19A7B1046}"/>
                  </a:ext>
                </a:extLst>
              </p14:cNvPr>
              <p14:cNvContentPartPr/>
              <p14:nvPr/>
            </p14:nvContentPartPr>
            <p14:xfrm>
              <a:off x="3011239" y="5612487"/>
              <a:ext cx="628920" cy="478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4276857-EF4B-A17C-0EFB-17D19A7B104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57239" y="5504847"/>
                <a:ext cx="7365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5B3F7D3-D92E-6738-112A-903B7BB68CB8}"/>
                  </a:ext>
                </a:extLst>
              </p14:cNvPr>
              <p14:cNvContentPartPr/>
              <p14:nvPr/>
            </p14:nvContentPartPr>
            <p14:xfrm>
              <a:off x="4476799" y="5658567"/>
              <a:ext cx="1291680" cy="187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5B3F7D3-D92E-6738-112A-903B7BB68CB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23159" y="5550567"/>
                <a:ext cx="1399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BAA2517-F772-32E2-B8E8-DC9E52B57077}"/>
                  </a:ext>
                </a:extLst>
              </p14:cNvPr>
              <p14:cNvContentPartPr/>
              <p14:nvPr/>
            </p14:nvContentPartPr>
            <p14:xfrm>
              <a:off x="2916559" y="6399087"/>
              <a:ext cx="1576080" cy="478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BAA2517-F772-32E2-B8E8-DC9E52B5707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62559" y="6291447"/>
                <a:ext cx="1683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2EC8FD2-E473-CF35-6040-2C24517AF0FE}"/>
                  </a:ext>
                </a:extLst>
              </p14:cNvPr>
              <p14:cNvContentPartPr/>
              <p14:nvPr/>
            </p14:nvContentPartPr>
            <p14:xfrm>
              <a:off x="2916559" y="7157247"/>
              <a:ext cx="1543680" cy="48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2EC8FD2-E473-CF35-6040-2C24517AF0F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62559" y="7049247"/>
                <a:ext cx="165132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542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1" y="2201503"/>
            <a:ext cx="10854440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1" y="7348918"/>
            <a:ext cx="8924957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7" y="1359220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3" y="882845"/>
            <a:ext cx="1947021" cy="18830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5461" y="5882493"/>
            <a:ext cx="3241412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9" y="7594508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1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1" y="4855620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8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02034" y="1648913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05-3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151" y="3892061"/>
            <a:ext cx="35702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기능구현</a:t>
            </a:r>
            <a:endParaRPr lang="en-US" altLang="ko-KR" sz="6600" b="1"/>
          </a:p>
          <a:p>
            <a:r>
              <a:rPr lang="en-US" altLang="ko-KR" sz="6600" b="1"/>
              <a:t>   Notice</a:t>
            </a:r>
          </a:p>
        </p:txBody>
      </p:sp>
    </p:spTree>
    <p:extLst>
      <p:ext uri="{BB962C8B-B14F-4D97-AF65-F5344CB8AC3E}">
        <p14:creationId xmlns:p14="http://schemas.microsoft.com/office/powerpoint/2010/main" val="723444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05-3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6D1E68-8EE2-4C7D-96A8-B50A977B7239}"/>
              </a:ext>
            </a:extLst>
          </p:cNvPr>
          <p:cNvSpPr txBox="1"/>
          <p:nvPr/>
        </p:nvSpPr>
        <p:spPr>
          <a:xfrm>
            <a:off x="3930243" y="2555565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공지사항 전체</a:t>
            </a:r>
            <a:r>
              <a:rPr lang="en-US" altLang="ko-KR" sz="2700" b="1"/>
              <a:t>, </a:t>
            </a:r>
            <a:r>
              <a:rPr lang="ko-KR" altLang="en-US" sz="2700" b="1"/>
              <a:t>공지</a:t>
            </a:r>
            <a:r>
              <a:rPr lang="en-US" altLang="ko-KR" sz="2700" b="1"/>
              <a:t>, </a:t>
            </a:r>
            <a:r>
              <a:rPr lang="ko-KR" altLang="en-US" sz="2700" b="1"/>
              <a:t>점검으로 구분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3987A-EEE2-3520-1E88-49BA9BEF7A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6606" y="3372876"/>
            <a:ext cx="12412502" cy="45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23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4A185E-FB59-4033-81AF-5EC79C290D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9773" y="3767135"/>
            <a:ext cx="9277701" cy="40710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B021F2-666D-494F-B885-2AB41C751700}"/>
              </a:ext>
            </a:extLst>
          </p:cNvPr>
          <p:cNvSpPr txBox="1"/>
          <p:nvPr/>
        </p:nvSpPr>
        <p:spPr>
          <a:xfrm>
            <a:off x="3930243" y="2555565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공지사항 제목 및 내용으로 검색 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EF59E-C7DF-41E0-CDB2-EC176B489181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05-3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334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4E8377-6099-481E-9F1E-110A63A70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0243" y="3576732"/>
            <a:ext cx="9672636" cy="49702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9C05C3-9FFA-4247-96ED-ED75ADB108EB}"/>
              </a:ext>
            </a:extLst>
          </p:cNvPr>
          <p:cNvSpPr txBox="1"/>
          <p:nvPr/>
        </p:nvSpPr>
        <p:spPr>
          <a:xfrm>
            <a:off x="3930243" y="2555565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관리자일 때 등록</a:t>
            </a:r>
            <a:r>
              <a:rPr lang="en-US" altLang="ko-KR" sz="2700" b="1"/>
              <a:t>, </a:t>
            </a:r>
            <a:r>
              <a:rPr lang="ko-KR" altLang="en-US" sz="2700" b="1"/>
              <a:t>수정</a:t>
            </a:r>
            <a:r>
              <a:rPr lang="en-US" altLang="ko-KR" sz="2700" b="1"/>
              <a:t>, </a:t>
            </a:r>
            <a:r>
              <a:rPr lang="ko-KR" altLang="en-US" sz="2700" b="1"/>
              <a:t>삭제 버튼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45FE7-FED7-6683-C36F-1B110D2A4D18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05-3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67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6CE579-79E9-4AC8-9EAF-13BA3A90C0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5478" y="3648803"/>
            <a:ext cx="6001923" cy="41691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C9624A-506C-4585-86A6-FFB951F24A7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401" t="41455" r="-31" b="21"/>
          <a:stretch/>
        </p:blipFill>
        <p:spPr>
          <a:xfrm>
            <a:off x="9326133" y="3648802"/>
            <a:ext cx="5691138" cy="4146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6674BD-2223-45C0-B0A8-F2BBE31569C3}"/>
              </a:ext>
            </a:extLst>
          </p:cNvPr>
          <p:cNvSpPr txBox="1"/>
          <p:nvPr/>
        </p:nvSpPr>
        <p:spPr>
          <a:xfrm>
            <a:off x="2405477" y="8072365"/>
            <a:ext cx="380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비회원</a:t>
            </a:r>
            <a:r>
              <a:rPr lang="en-US" altLang="ko-KR" sz="2400"/>
              <a:t>/</a:t>
            </a:r>
            <a:r>
              <a:rPr lang="ko-KR" altLang="en-US" sz="2400"/>
              <a:t>회원일 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9EEBF7-D395-43AC-BA74-7999CACDC492}"/>
              </a:ext>
            </a:extLst>
          </p:cNvPr>
          <p:cNvSpPr txBox="1"/>
          <p:nvPr/>
        </p:nvSpPr>
        <p:spPr>
          <a:xfrm>
            <a:off x="9260676" y="8072365"/>
            <a:ext cx="380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관리자일 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AD27D9-65E2-4304-AD5F-155D5C86F9DC}"/>
              </a:ext>
            </a:extLst>
          </p:cNvPr>
          <p:cNvSpPr txBox="1"/>
          <p:nvPr/>
        </p:nvSpPr>
        <p:spPr>
          <a:xfrm>
            <a:off x="3930243" y="2555565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관리자일 때 등록</a:t>
            </a:r>
            <a:r>
              <a:rPr lang="en-US" altLang="ko-KR" sz="2700" b="1"/>
              <a:t>, </a:t>
            </a:r>
            <a:r>
              <a:rPr lang="ko-KR" altLang="en-US" sz="2700" b="1"/>
              <a:t>수정</a:t>
            </a:r>
            <a:r>
              <a:rPr lang="en-US" altLang="ko-KR" sz="2700" b="1"/>
              <a:t>, </a:t>
            </a:r>
            <a:r>
              <a:rPr lang="ko-KR" altLang="en-US" sz="2700" b="1"/>
              <a:t>삭제 버튼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17ACA7-EC50-08E5-D1C4-48601393587B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05-3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211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26C844-0605-429A-9048-5DBEF6C39E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30773"/>
          <a:stretch/>
        </p:blipFill>
        <p:spPr>
          <a:xfrm>
            <a:off x="2438855" y="3719942"/>
            <a:ext cx="4679750" cy="39198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1AE036-DA75-4844-B0C1-7AB1FD923C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2" b="40261"/>
          <a:stretch/>
        </p:blipFill>
        <p:spPr>
          <a:xfrm>
            <a:off x="8070714" y="3755374"/>
            <a:ext cx="8199276" cy="38855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356B13-A53D-40E0-B3B6-F7E3E97265EF}"/>
              </a:ext>
            </a:extLst>
          </p:cNvPr>
          <p:cNvSpPr txBox="1"/>
          <p:nvPr/>
        </p:nvSpPr>
        <p:spPr>
          <a:xfrm>
            <a:off x="3930243" y="2555566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공지사항 등록 및 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DAA04-346A-4FBC-AC81-677359FD7ED4}"/>
              </a:ext>
            </a:extLst>
          </p:cNvPr>
          <p:cNvSpPr txBox="1"/>
          <p:nvPr/>
        </p:nvSpPr>
        <p:spPr>
          <a:xfrm>
            <a:off x="8070715" y="8009690"/>
            <a:ext cx="521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수정 시 이전에 입력한 값 반환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66A51-E9D3-95ED-A8E3-52E61D7FA509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05-3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053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1" y="2201503"/>
            <a:ext cx="10854440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1" y="7348918"/>
            <a:ext cx="8924957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7" y="1359220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3" y="882845"/>
            <a:ext cx="1947021" cy="18830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5461" y="5882493"/>
            <a:ext cx="3241412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9" y="7594508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1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1" y="4855620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8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02034" y="1648913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05-4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63948" y="3892061"/>
            <a:ext cx="35702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기능구현</a:t>
            </a:r>
            <a:endParaRPr lang="en-US" altLang="ko-KR" sz="6600" b="1"/>
          </a:p>
          <a:p>
            <a:r>
              <a:rPr lang="ko-KR" altLang="en-US" sz="6600" b="1"/>
              <a:t>    </a:t>
            </a:r>
            <a:r>
              <a:rPr lang="en-US" altLang="ko-KR" sz="6600" b="1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456889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05-4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C2C888-CC3E-40D5-9EEB-54DE243802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3" b="42014"/>
          <a:stretch/>
        </p:blipFill>
        <p:spPr>
          <a:xfrm>
            <a:off x="2742780" y="3730242"/>
            <a:ext cx="6028407" cy="40681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DE5FF7F-0549-4206-8B7E-FAEABCAF64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2" b="44638"/>
          <a:stretch/>
        </p:blipFill>
        <p:spPr>
          <a:xfrm>
            <a:off x="9516815" y="3728292"/>
            <a:ext cx="6327141" cy="4068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AB6490-8D49-47CB-9AEC-48DCCB9DF6C6}"/>
              </a:ext>
            </a:extLst>
          </p:cNvPr>
          <p:cNvSpPr txBox="1"/>
          <p:nvPr/>
        </p:nvSpPr>
        <p:spPr>
          <a:xfrm>
            <a:off x="2742780" y="8002850"/>
            <a:ext cx="380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진행중인 이벤트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496ED-3581-4890-8262-05B69E0A4CE9}"/>
              </a:ext>
            </a:extLst>
          </p:cNvPr>
          <p:cNvSpPr txBox="1"/>
          <p:nvPr/>
        </p:nvSpPr>
        <p:spPr>
          <a:xfrm>
            <a:off x="9516815" y="7916291"/>
            <a:ext cx="380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종료된 이벤트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276EFA-7C0C-43AF-BB4D-2F4E5A08521C}"/>
              </a:ext>
            </a:extLst>
          </p:cNvPr>
          <p:cNvSpPr txBox="1"/>
          <p:nvPr/>
        </p:nvSpPr>
        <p:spPr>
          <a:xfrm>
            <a:off x="3930243" y="2555566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이벤트 구분</a:t>
            </a:r>
            <a:r>
              <a:rPr lang="en-US" altLang="ko-KR" sz="2700" b="1"/>
              <a:t>(</a:t>
            </a:r>
            <a:r>
              <a:rPr lang="ko-KR" altLang="en-US" sz="2700" b="1"/>
              <a:t>진행중 </a:t>
            </a:r>
            <a:r>
              <a:rPr lang="en-US" altLang="ko-KR" sz="2700" b="1"/>
              <a:t>&amp; </a:t>
            </a:r>
            <a:r>
              <a:rPr lang="ko-KR" altLang="en-US" sz="2700" b="1"/>
              <a:t>종료</a:t>
            </a:r>
            <a:r>
              <a:rPr lang="en-US" altLang="ko-KR" sz="2700" b="1"/>
              <a:t>)</a:t>
            </a:r>
            <a:endParaRPr lang="ko-KR" altLang="en-US" sz="2700" b="1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16D1AE-9D9E-4C5F-814C-F8F727856278}"/>
              </a:ext>
            </a:extLst>
          </p:cNvPr>
          <p:cNvCxnSpPr>
            <a:cxnSpLocks/>
          </p:cNvCxnSpPr>
          <p:nvPr/>
        </p:nvCxnSpPr>
        <p:spPr>
          <a:xfrm flipH="1">
            <a:off x="10873083" y="3176244"/>
            <a:ext cx="547665" cy="553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5BF5AA-E3B7-4ECF-8CBF-259587DB628A}"/>
              </a:ext>
            </a:extLst>
          </p:cNvPr>
          <p:cNvSpPr txBox="1"/>
          <p:nvPr/>
        </p:nvSpPr>
        <p:spPr>
          <a:xfrm>
            <a:off x="11420750" y="2732214"/>
            <a:ext cx="4297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종료일이 지나면 자동으로 </a:t>
            </a:r>
            <a:endParaRPr lang="en-US" altLang="ko-KR" sz="2400"/>
          </a:p>
          <a:p>
            <a:r>
              <a:rPr lang="ko-KR" altLang="en-US" sz="2400"/>
              <a:t>종료된 이벤트목록에 </a:t>
            </a:r>
            <a:r>
              <a:rPr lang="ko-KR" altLang="en-US" sz="2400" err="1"/>
              <a:t>들어감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475266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컨셉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3D91D9D-819B-65D8-F6A6-1367EFEB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1336" y="4152900"/>
            <a:ext cx="10982464" cy="434340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-</a:t>
            </a:r>
            <a:r>
              <a:rPr lang="ko-KR" altLang="en-US">
                <a:solidFill>
                  <a:schemeClr val="tx1"/>
                </a:solidFill>
              </a:rPr>
              <a:t> 게임 시작을 시작할 수 있는 홈페이지를 구현</a:t>
            </a:r>
            <a:endParaRPr lang="en-US" altLang="ko-KR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홈페이지 내 유저들에게 이벤트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공지사항 등 정보 제공</a:t>
            </a:r>
            <a:endParaRPr lang="en-US" altLang="ko-KR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유저들간 소통을 할 수 있는 커뮤니티 제공</a:t>
            </a:r>
            <a:endParaRPr lang="en-US" altLang="ko-KR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포인트 상점 기능을 구현 하여 게임활동 및 커뮤니티 활성화</a:t>
            </a:r>
            <a:endParaRPr lang="en-US" altLang="ko-KR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홈페이지 이용 및 불만사항 개선을 위한 고객센터 구현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4B04AD6C-9C02-D32B-E4E2-74179854594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5381" y="804956"/>
            <a:ext cx="2908645" cy="3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72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AB6490-8D49-47CB-9AEC-48DCCB9DF6C6}"/>
              </a:ext>
            </a:extLst>
          </p:cNvPr>
          <p:cNvSpPr txBox="1"/>
          <p:nvPr/>
        </p:nvSpPr>
        <p:spPr>
          <a:xfrm>
            <a:off x="7730690" y="8158081"/>
            <a:ext cx="380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진행중인 이벤트 검색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496ED-3581-4890-8262-05B69E0A4CE9}"/>
              </a:ext>
            </a:extLst>
          </p:cNvPr>
          <p:cNvSpPr txBox="1"/>
          <p:nvPr/>
        </p:nvSpPr>
        <p:spPr>
          <a:xfrm>
            <a:off x="11971979" y="8171354"/>
            <a:ext cx="380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종료된 이벤트 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276EFA-7C0C-43AF-BB4D-2F4E5A08521C}"/>
              </a:ext>
            </a:extLst>
          </p:cNvPr>
          <p:cNvSpPr txBox="1"/>
          <p:nvPr/>
        </p:nvSpPr>
        <p:spPr>
          <a:xfrm>
            <a:off x="3930243" y="2555566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이벤트 검색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4393DB-DB3A-473C-ACB6-18C4B37C5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193" y="4667392"/>
            <a:ext cx="4665152" cy="17097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BB91452-470C-4E80-8B9A-BF3397D3322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2147" r="69343" b="4270"/>
          <a:stretch/>
        </p:blipFill>
        <p:spPr>
          <a:xfrm>
            <a:off x="7833443" y="4585265"/>
            <a:ext cx="3416613" cy="34930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E5253F-8ECC-44EC-AD13-CCA919595A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068" t="13766" r="422" b="78135"/>
          <a:stretch/>
        </p:blipFill>
        <p:spPr>
          <a:xfrm>
            <a:off x="7777463" y="3951081"/>
            <a:ext cx="3616118" cy="5539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0315FC-E1AA-4C02-98B3-A45C921AC3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16" t="13456" r="68237" b="3576"/>
          <a:stretch/>
        </p:blipFill>
        <p:spPr>
          <a:xfrm>
            <a:off x="12067991" y="4585263"/>
            <a:ext cx="3338505" cy="357281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A53A8DE-307D-46CB-A324-69A382F6B46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088" t="2739" r="828" b="89063"/>
          <a:stretch/>
        </p:blipFill>
        <p:spPr>
          <a:xfrm>
            <a:off x="12067992" y="3928145"/>
            <a:ext cx="3338505" cy="598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7E247F-7A9C-572D-B3E8-AB6324E8707B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05-4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2C5A97A-4BC1-33D1-4716-FDDD1C47B6E7}"/>
              </a:ext>
            </a:extLst>
          </p:cNvPr>
          <p:cNvSpPr/>
          <p:nvPr/>
        </p:nvSpPr>
        <p:spPr>
          <a:xfrm>
            <a:off x="6976467" y="5235372"/>
            <a:ext cx="850392" cy="730805"/>
          </a:xfrm>
          <a:prstGeom prst="rightArrow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6045064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CC5757-704F-412B-B811-0F921005A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" r="1" b="60092"/>
          <a:stretch/>
        </p:blipFill>
        <p:spPr>
          <a:xfrm>
            <a:off x="3018321" y="3839204"/>
            <a:ext cx="10862271" cy="2591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1296-10B4-4E95-8366-7AE72A4C4190}"/>
              </a:ext>
            </a:extLst>
          </p:cNvPr>
          <p:cNvSpPr txBox="1"/>
          <p:nvPr/>
        </p:nvSpPr>
        <p:spPr>
          <a:xfrm>
            <a:off x="2792651" y="6798090"/>
            <a:ext cx="9218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/>
              <a:t>이벤트 종료시간과 현재시간을 비교하여 </a:t>
            </a:r>
            <a:r>
              <a:rPr lang="en-US" altLang="ko-KR" sz="2100"/>
              <a:t>D-Day </a:t>
            </a:r>
            <a:r>
              <a:rPr lang="ko-KR" altLang="en-US" sz="2100"/>
              <a:t>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60989-8E60-49C9-9AB9-5F6E01D2BE39}"/>
              </a:ext>
            </a:extLst>
          </p:cNvPr>
          <p:cNvSpPr txBox="1"/>
          <p:nvPr/>
        </p:nvSpPr>
        <p:spPr>
          <a:xfrm>
            <a:off x="3930243" y="2555565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진행중인 이벤트의 </a:t>
            </a:r>
            <a:r>
              <a:rPr lang="en-US" altLang="ko-KR" sz="2700" b="1"/>
              <a:t>D-DAY </a:t>
            </a:r>
            <a:r>
              <a:rPr lang="ko-KR" altLang="en-US" sz="2700" b="1"/>
              <a:t>표시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F2CD-84BA-2FA6-A42E-F658A2E87BCE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05-4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0145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1403" y="149609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2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3" y="1000229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5"/>
            <a:ext cx="1947021" cy="18830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D8AE48-391E-4B39-BC1E-0FA890D76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386" y="3956301"/>
            <a:ext cx="7025759" cy="41087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1E66CD-AB01-4A93-BDB2-BA94B2BFCD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8" t="53818" r="3388"/>
          <a:stretch/>
        </p:blipFill>
        <p:spPr>
          <a:xfrm>
            <a:off x="10160802" y="6022124"/>
            <a:ext cx="6270387" cy="10073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00686F2-849B-4CDA-B07A-8F9FED1E5F5F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114782" y="6525817"/>
            <a:ext cx="1046021" cy="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42A6605-8959-4CB7-87EA-1754A28279D0}"/>
              </a:ext>
            </a:extLst>
          </p:cNvPr>
          <p:cNvSpPr txBox="1"/>
          <p:nvPr/>
        </p:nvSpPr>
        <p:spPr>
          <a:xfrm>
            <a:off x="10160801" y="7234012"/>
            <a:ext cx="4814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본인이 작성한 댓글만 </a:t>
            </a:r>
            <a:endParaRPr lang="en-US" altLang="ko-KR" sz="2400" dirty="0"/>
          </a:p>
          <a:p>
            <a:r>
              <a:rPr lang="ko-KR" altLang="en-US" sz="2400" dirty="0"/>
              <a:t>수정 및 삭제 가능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D7597-A18E-49F0-B6CB-8DCD40ACD5D9}"/>
              </a:ext>
            </a:extLst>
          </p:cNvPr>
          <p:cNvSpPr txBox="1"/>
          <p:nvPr/>
        </p:nvSpPr>
        <p:spPr>
          <a:xfrm>
            <a:off x="3930243" y="2555567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이벤트 댓글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697009-6326-4D14-A1F8-596B94E61F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1507" y="2759940"/>
            <a:ext cx="4963950" cy="162155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E0CD28-E544-4CC0-9571-0DFAA7CA532D}"/>
              </a:ext>
            </a:extLst>
          </p:cNvPr>
          <p:cNvSpPr txBox="1"/>
          <p:nvPr/>
        </p:nvSpPr>
        <p:spPr>
          <a:xfrm>
            <a:off x="10071508" y="4507327"/>
            <a:ext cx="479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로그인이 안 되어있는 경우</a:t>
            </a:r>
            <a:r>
              <a:rPr lang="en-US" altLang="ko-KR" sz="2400" dirty="0"/>
              <a:t>, </a:t>
            </a:r>
          </a:p>
          <a:p>
            <a:r>
              <a:rPr lang="ko-KR" altLang="en-US" sz="2400" dirty="0" err="1"/>
              <a:t>알림창이</a:t>
            </a:r>
            <a:r>
              <a:rPr lang="ko-KR" altLang="en-US" sz="2400" dirty="0"/>
              <a:t> 뜸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49EBCCB-25B4-461F-AF0B-300480FDC77B}"/>
              </a:ext>
            </a:extLst>
          </p:cNvPr>
          <p:cNvCxnSpPr>
            <a:cxnSpLocks/>
          </p:cNvCxnSpPr>
          <p:nvPr/>
        </p:nvCxnSpPr>
        <p:spPr>
          <a:xfrm flipV="1">
            <a:off x="9114780" y="3832994"/>
            <a:ext cx="956727" cy="179991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117DA6-D859-416C-86FC-1E996BB0A98C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05-4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72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DC8A43-10B9-46A2-BA54-F430C2B730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9" r="225" b="40287"/>
          <a:stretch/>
        </p:blipFill>
        <p:spPr>
          <a:xfrm>
            <a:off x="1644733" y="3567508"/>
            <a:ext cx="6774454" cy="36560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EFB2FF-4F6E-4B57-A88C-86C833AE9765}"/>
              </a:ext>
            </a:extLst>
          </p:cNvPr>
          <p:cNvSpPr txBox="1"/>
          <p:nvPr/>
        </p:nvSpPr>
        <p:spPr>
          <a:xfrm>
            <a:off x="3930243" y="2555565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관리자일 때 등록</a:t>
            </a:r>
            <a:r>
              <a:rPr lang="en-US" altLang="ko-KR" sz="2700" b="1"/>
              <a:t>, </a:t>
            </a:r>
            <a:r>
              <a:rPr lang="ko-KR" altLang="en-US" sz="2700" b="1"/>
              <a:t>수정</a:t>
            </a:r>
            <a:r>
              <a:rPr lang="en-US" altLang="ko-KR" sz="2700" b="1"/>
              <a:t>, </a:t>
            </a:r>
            <a:r>
              <a:rPr lang="ko-KR" altLang="en-US" sz="2700" b="1"/>
              <a:t>삭제 버튼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888B8-0348-C630-0FCC-A7CC9642E10B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05-4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70B14F-89B6-1796-F716-941359910B09}"/>
              </a:ext>
            </a:extLst>
          </p:cNvPr>
          <p:cNvGrpSpPr/>
          <p:nvPr/>
        </p:nvGrpSpPr>
        <p:grpSpPr>
          <a:xfrm>
            <a:off x="8996575" y="3739461"/>
            <a:ext cx="7225004" cy="3312189"/>
            <a:chOff x="6809229" y="2914817"/>
            <a:chExt cx="11343812" cy="52681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CAA5A4-B78D-56D0-FC7C-4817DD950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-1585" r="654"/>
            <a:stretch/>
          </p:blipFill>
          <p:spPr>
            <a:xfrm>
              <a:off x="6809229" y="2914817"/>
              <a:ext cx="4669542" cy="526818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0F7A655-EE2D-E830-323F-31928FAD3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3007" t="58967" r="525" b="20160"/>
            <a:stretch/>
          </p:blipFill>
          <p:spPr>
            <a:xfrm>
              <a:off x="13624176" y="4044821"/>
              <a:ext cx="4528865" cy="2860034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520BDAB4-46FD-0DA6-2D92-75E94DE091AD}"/>
                </a:ext>
              </a:extLst>
            </p:cNvPr>
            <p:cNvSpPr/>
            <p:nvPr/>
          </p:nvSpPr>
          <p:spPr>
            <a:xfrm>
              <a:off x="11913490" y="4994151"/>
              <a:ext cx="850392" cy="730805"/>
            </a:xfrm>
            <a:prstGeom prst="rightArrow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802053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356B13-A53D-40E0-B3B6-F7E3E97265EF}"/>
              </a:ext>
            </a:extLst>
          </p:cNvPr>
          <p:cNvSpPr txBox="1"/>
          <p:nvPr/>
        </p:nvSpPr>
        <p:spPr>
          <a:xfrm>
            <a:off x="3930243" y="2555566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이벤트 등록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91DF23D-F917-48DC-9F5F-E2A7CBD6DC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7415" b="74910"/>
          <a:stretch/>
        </p:blipFill>
        <p:spPr>
          <a:xfrm>
            <a:off x="9268946" y="3464900"/>
            <a:ext cx="6748272" cy="21343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7553E0-ADD0-4C20-90F9-38C1D95743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5477" y="3433731"/>
            <a:ext cx="6081720" cy="50376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B64602-5893-410C-9996-9B5237068D17}"/>
              </a:ext>
            </a:extLst>
          </p:cNvPr>
          <p:cNvSpPr txBox="1"/>
          <p:nvPr/>
        </p:nvSpPr>
        <p:spPr>
          <a:xfrm>
            <a:off x="9142857" y="5952570"/>
            <a:ext cx="4910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이벤트 시작 및 종료일은 </a:t>
            </a:r>
            <a:endParaRPr lang="en-US" altLang="ko-KR" sz="2400"/>
          </a:p>
          <a:p>
            <a:r>
              <a:rPr lang="ko-KR" altLang="en-US" sz="2400"/>
              <a:t>기본으로 오늘날짜로 지정됨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C119A-080A-AF87-FCAC-33D60F48B8A1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05-4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F4647FC-5996-2AA5-BAC4-BA7595F6B3ED}"/>
              </a:ext>
            </a:extLst>
          </p:cNvPr>
          <p:cNvSpPr/>
          <p:nvPr/>
        </p:nvSpPr>
        <p:spPr>
          <a:xfrm>
            <a:off x="8456716" y="4421433"/>
            <a:ext cx="850392" cy="730805"/>
          </a:xfrm>
          <a:prstGeom prst="rightArrow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84228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356B13-A53D-40E0-B3B6-F7E3E97265EF}"/>
              </a:ext>
            </a:extLst>
          </p:cNvPr>
          <p:cNvSpPr txBox="1"/>
          <p:nvPr/>
        </p:nvSpPr>
        <p:spPr>
          <a:xfrm>
            <a:off x="3930243" y="2555566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이벤트 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DAA04-346A-4FBC-AC81-677359FD7ED4}"/>
              </a:ext>
            </a:extLst>
          </p:cNvPr>
          <p:cNvSpPr txBox="1"/>
          <p:nvPr/>
        </p:nvSpPr>
        <p:spPr>
          <a:xfrm>
            <a:off x="10652834" y="5142857"/>
            <a:ext cx="4514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수정 시 이전에 입력한 값 반환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128C5-2F79-4DFB-8488-D6437E8B2D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147"/>
          <a:stretch/>
        </p:blipFill>
        <p:spPr>
          <a:xfrm>
            <a:off x="3522631" y="3493740"/>
            <a:ext cx="6942842" cy="4882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06148-C067-150B-D066-60C37B0AF7F9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05-4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305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1" y="2201503"/>
            <a:ext cx="10854440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1" y="7348918"/>
            <a:ext cx="8924957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7" y="1359220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3" y="882845"/>
            <a:ext cx="1947021" cy="18830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5461" y="5882493"/>
            <a:ext cx="3241412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9" y="7594508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1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1" y="4855620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8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02034" y="1648913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05-5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151" y="3941471"/>
            <a:ext cx="35702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기능구현</a:t>
            </a:r>
            <a:endParaRPr lang="en-US" altLang="ko-KR" sz="6600" b="1"/>
          </a:p>
          <a:p>
            <a:r>
              <a:rPr lang="ko-KR" altLang="en-US" sz="6600" b="1"/>
              <a:t>   </a:t>
            </a:r>
            <a:r>
              <a:rPr lang="en-US" altLang="ko-KR" sz="6600" b="1"/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29804340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05-5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12A7A7-8BF3-4791-9BEE-E2511568A2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35"/>
          <a:stretch/>
        </p:blipFill>
        <p:spPr>
          <a:xfrm>
            <a:off x="10704609" y="4113486"/>
            <a:ext cx="5548800" cy="18666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160962-FC48-4449-BB7F-8690791492EF}"/>
              </a:ext>
            </a:extLst>
          </p:cNvPr>
          <p:cNvSpPr txBox="1"/>
          <p:nvPr/>
        </p:nvSpPr>
        <p:spPr>
          <a:xfrm>
            <a:off x="3930243" y="2555565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관리자일 때 등록</a:t>
            </a:r>
            <a:r>
              <a:rPr lang="en-US" altLang="ko-KR" sz="2700" b="1"/>
              <a:t>, </a:t>
            </a:r>
            <a:r>
              <a:rPr lang="ko-KR" altLang="en-US" sz="2700" b="1"/>
              <a:t>수정</a:t>
            </a:r>
            <a:r>
              <a:rPr lang="en-US" altLang="ko-KR" sz="2700" b="1"/>
              <a:t>, </a:t>
            </a:r>
            <a:r>
              <a:rPr lang="ko-KR" altLang="en-US" sz="2700" b="1"/>
              <a:t>삭제 버튼 생성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96AE191-FB21-4A92-A1EA-65F113AC1247}"/>
              </a:ext>
            </a:extLst>
          </p:cNvPr>
          <p:cNvSpPr/>
          <p:nvPr/>
        </p:nvSpPr>
        <p:spPr>
          <a:xfrm>
            <a:off x="9235912" y="4777455"/>
            <a:ext cx="850392" cy="730805"/>
          </a:xfrm>
          <a:prstGeom prst="rightArrow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720BE6-4351-9F16-3143-F0AE43F6DF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7198" y="3141233"/>
            <a:ext cx="3585355" cy="560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27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575566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2D11EE-A2A7-4A32-9F76-B52FD53335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77" y="3648801"/>
            <a:ext cx="6372764" cy="47928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2AA2B9-19BA-498A-95F1-EE2C9361E0A6}"/>
              </a:ext>
            </a:extLst>
          </p:cNvPr>
          <p:cNvSpPr txBox="1"/>
          <p:nvPr/>
        </p:nvSpPr>
        <p:spPr>
          <a:xfrm>
            <a:off x="3930243" y="2555566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기초 가이드 등록 및 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8DF407-F1AE-4E7A-B21F-E1B6BF4248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0052" y="3648801"/>
            <a:ext cx="6942842" cy="4792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A4725-58CC-271A-1AB8-E580B2DE2C2C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05-5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882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1" y="2201503"/>
            <a:ext cx="10854440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1" y="7348918"/>
            <a:ext cx="8924957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7" y="1359220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3" y="882845"/>
            <a:ext cx="1947021" cy="18830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5461" y="5882493"/>
            <a:ext cx="3241412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9" y="7594508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1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1" y="4855620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8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02034" y="1648913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05-6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151" y="3941471"/>
            <a:ext cx="36625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/>
              <a:t>기능구현</a:t>
            </a:r>
          </a:p>
          <a:p>
            <a:r>
              <a:rPr lang="en-US" altLang="ko-KR" sz="6600" b="1"/>
              <a:t>Character</a:t>
            </a:r>
          </a:p>
        </p:txBody>
      </p:sp>
    </p:spTree>
    <p:extLst>
      <p:ext uri="{BB962C8B-B14F-4D97-AF65-F5344CB8AC3E}">
        <p14:creationId xmlns:p14="http://schemas.microsoft.com/office/powerpoint/2010/main" val="379345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 도구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및 기술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3D91D9D-819B-65D8-F6A6-1367EFEBF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3193" y="3575268"/>
            <a:ext cx="10982464" cy="5273412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Java / SpringToolSuite4(Spring Boot) 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Oracle DB / AWS(Amazon Web Service)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JPA(Java Persistence API) (DB)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HTML / </a:t>
            </a:r>
            <a:r>
              <a:rPr lang="en-US" altLang="ko-KR" dirty="0" err="1">
                <a:solidFill>
                  <a:schemeClr val="tx1"/>
                </a:solidFill>
              </a:rPr>
              <a:t>Thymeleaf</a:t>
            </a:r>
            <a:r>
              <a:rPr lang="en-US" altLang="ko-KR" dirty="0">
                <a:solidFill>
                  <a:schemeClr val="tx1"/>
                </a:solidFill>
              </a:rPr>
              <a:t> / JavaScript / CSS / AJAX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en-US" altLang="ko-KR" dirty="0" err="1">
                <a:solidFill>
                  <a:schemeClr val="tx1"/>
                </a:solidFill>
              </a:rPr>
              <a:t>OpenAPI</a:t>
            </a:r>
            <a:r>
              <a:rPr lang="en-US" altLang="ko-KR" dirty="0">
                <a:solidFill>
                  <a:schemeClr val="tx1"/>
                </a:solidFill>
              </a:rPr>
              <a:t>(Google, </a:t>
            </a:r>
            <a:r>
              <a:rPr lang="en-US" altLang="ko-KR" dirty="0" err="1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Daum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CoolSMS</a:t>
            </a:r>
            <a:r>
              <a:rPr lang="en-US" altLang="ko-KR" dirty="0">
                <a:solidFill>
                  <a:schemeClr val="tx1"/>
                </a:solidFill>
              </a:rPr>
              <a:t>, Email)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Security(Oauth2)</a:t>
            </a:r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DAC6E94C-DFF5-3D5B-DDA4-BE8AE63C73D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5381" y="804956"/>
            <a:ext cx="2908645" cy="3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8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05-6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496E70-14A8-4D5C-94AE-EE92F16D84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925" y="3776587"/>
            <a:ext cx="5528775" cy="41437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32CCCF-C1E0-4BBF-AC0F-695A66419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995" y="3776587"/>
            <a:ext cx="5796081" cy="4143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A000A6-89D3-43E5-9F0B-929DF7D084A7}"/>
              </a:ext>
            </a:extLst>
          </p:cNvPr>
          <p:cNvSpPr txBox="1"/>
          <p:nvPr/>
        </p:nvSpPr>
        <p:spPr>
          <a:xfrm>
            <a:off x="3930243" y="2555565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관리자일 때 등록</a:t>
            </a:r>
            <a:r>
              <a:rPr lang="en-US" altLang="ko-KR" sz="2700" b="1"/>
              <a:t>, </a:t>
            </a:r>
            <a:r>
              <a:rPr lang="ko-KR" altLang="en-US" sz="2700" b="1"/>
              <a:t>수정</a:t>
            </a:r>
            <a:r>
              <a:rPr lang="en-US" altLang="ko-KR" sz="2700" b="1"/>
              <a:t>, </a:t>
            </a:r>
            <a:r>
              <a:rPr lang="ko-KR" altLang="en-US" sz="2700" b="1"/>
              <a:t>삭제 버튼 생성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2B2FAE9-F1C0-C0C2-73D1-151EE214D85E}"/>
              </a:ext>
            </a:extLst>
          </p:cNvPr>
          <p:cNvSpPr/>
          <p:nvPr/>
        </p:nvSpPr>
        <p:spPr>
          <a:xfrm>
            <a:off x="8610600" y="5250895"/>
            <a:ext cx="850392" cy="730805"/>
          </a:xfrm>
          <a:prstGeom prst="rightArrow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2864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9824" y="1448574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F14933-388D-43F7-B07F-16C55A6F6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895" y="4176639"/>
            <a:ext cx="6036801" cy="36183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7BD2BE-CEA0-468F-A594-F93FEE64B0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2223" y="4176639"/>
            <a:ext cx="5532551" cy="35344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1BDE33-7939-4094-B795-1B6C30B9006C}"/>
              </a:ext>
            </a:extLst>
          </p:cNvPr>
          <p:cNvSpPr txBox="1"/>
          <p:nvPr/>
        </p:nvSpPr>
        <p:spPr>
          <a:xfrm>
            <a:off x="3930243" y="2555565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관리자일 때 등록</a:t>
            </a:r>
            <a:r>
              <a:rPr lang="en-US" altLang="ko-KR" sz="2700" b="1"/>
              <a:t>, </a:t>
            </a:r>
            <a:r>
              <a:rPr lang="ko-KR" altLang="en-US" sz="2700" b="1"/>
              <a:t>수정</a:t>
            </a:r>
            <a:r>
              <a:rPr lang="en-US" altLang="ko-KR" sz="2700" b="1"/>
              <a:t>, </a:t>
            </a:r>
            <a:r>
              <a:rPr lang="ko-KR" altLang="en-US" sz="2700" b="1"/>
              <a:t>삭제 버튼 생성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D0C733A-0E8D-FE02-D980-629B9FA2AC7B}"/>
              </a:ext>
            </a:extLst>
          </p:cNvPr>
          <p:cNvSpPr/>
          <p:nvPr/>
        </p:nvSpPr>
        <p:spPr>
          <a:xfrm>
            <a:off x="8610600" y="5403295"/>
            <a:ext cx="850392" cy="730805"/>
          </a:xfrm>
          <a:prstGeom prst="rightArrow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39872-D9EE-DA7F-6943-76AD3D99F0BA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05-6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730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9824" y="1448574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1BDE33-7939-4094-B795-1B6C30B9006C}"/>
              </a:ext>
            </a:extLst>
          </p:cNvPr>
          <p:cNvSpPr txBox="1"/>
          <p:nvPr/>
        </p:nvSpPr>
        <p:spPr>
          <a:xfrm>
            <a:off x="3930243" y="2555566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캐릭터 등록 및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D3913-7D64-4419-A1CB-01A2F52BDB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7899" y="3689675"/>
            <a:ext cx="6464505" cy="44586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C6AAD9-3181-4653-B7EE-5CD639D858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3695807"/>
            <a:ext cx="7124319" cy="4496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0D0295-F1B5-0123-0096-1A4D2EBBFC73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05-6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573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1" y="2201503"/>
            <a:ext cx="10854440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1" y="7348918"/>
            <a:ext cx="8924957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7" y="1359220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3" y="882845"/>
            <a:ext cx="1947021" cy="18830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5461" y="5882493"/>
            <a:ext cx="3241412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9" y="7594508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1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1" y="4855620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8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02034" y="1648913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05-7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63948" y="3892061"/>
            <a:ext cx="35702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기능구현</a:t>
            </a:r>
            <a:endParaRPr lang="en-US" altLang="ko-KR" sz="6600" b="1"/>
          </a:p>
          <a:p>
            <a:r>
              <a:rPr lang="en-US" altLang="ko-KR" sz="6600" b="1"/>
              <a:t>  Ranking</a:t>
            </a:r>
          </a:p>
        </p:txBody>
      </p:sp>
    </p:spTree>
    <p:extLst>
      <p:ext uri="{BB962C8B-B14F-4D97-AF65-F5344CB8AC3E}">
        <p14:creationId xmlns:p14="http://schemas.microsoft.com/office/powerpoint/2010/main" val="16961478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05-7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1F54FE-54E3-4B00-9909-FCA8BCB18F20}"/>
              </a:ext>
            </a:extLst>
          </p:cNvPr>
          <p:cNvSpPr txBox="1"/>
          <p:nvPr/>
        </p:nvSpPr>
        <p:spPr>
          <a:xfrm>
            <a:off x="3930243" y="2555566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랭킹 상위 </a:t>
            </a:r>
            <a:r>
              <a:rPr lang="en-US" altLang="ko-KR" sz="2700" b="1"/>
              <a:t>3</a:t>
            </a:r>
            <a:r>
              <a:rPr lang="ko-KR" altLang="en-US" sz="2700" b="1"/>
              <a:t>명은 상단에 고정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C4AF54-3C25-4063-B23B-33B87315B9B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r="1755" b="1565"/>
          <a:stretch/>
        </p:blipFill>
        <p:spPr>
          <a:xfrm>
            <a:off x="3930244" y="3462310"/>
            <a:ext cx="5986424" cy="5068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8CEB84-E386-4484-95AE-2E510B53D5FB}"/>
              </a:ext>
            </a:extLst>
          </p:cNvPr>
          <p:cNvSpPr txBox="1"/>
          <p:nvPr/>
        </p:nvSpPr>
        <p:spPr>
          <a:xfrm>
            <a:off x="10873083" y="4195856"/>
            <a:ext cx="407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누적 포인트를 기준으로 </a:t>
            </a:r>
            <a:endParaRPr lang="en-US" altLang="ko-KR" sz="2400"/>
          </a:p>
          <a:p>
            <a:r>
              <a:rPr lang="ko-KR" altLang="en-US" sz="2400"/>
              <a:t>상위</a:t>
            </a:r>
            <a:r>
              <a:rPr lang="en-US" altLang="ko-KR" sz="2400"/>
              <a:t>3</a:t>
            </a:r>
            <a:r>
              <a:rPr lang="ko-KR" altLang="en-US" sz="2400"/>
              <a:t>명을 </a:t>
            </a:r>
            <a:r>
              <a:rPr lang="ko-KR" altLang="en-US" sz="2400" err="1"/>
              <a:t>뽑아냄</a:t>
            </a:r>
            <a:endParaRPr lang="ko-KR" altLang="en-US" sz="240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DB17B02-5942-4A48-A01A-3F0B1D5DE4BB}"/>
              </a:ext>
            </a:extLst>
          </p:cNvPr>
          <p:cNvSpPr/>
          <p:nvPr/>
        </p:nvSpPr>
        <p:spPr>
          <a:xfrm>
            <a:off x="10038734" y="4381311"/>
            <a:ext cx="712283" cy="411480"/>
          </a:xfrm>
          <a:prstGeom prst="rightArrow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342036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9A7E1-F7F2-4653-9972-97F78141E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27" y="3480641"/>
            <a:ext cx="11220857" cy="41000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D94A17-7C49-4A97-88FC-A9FAD1BACFC1}"/>
              </a:ext>
            </a:extLst>
          </p:cNvPr>
          <p:cNvSpPr txBox="1"/>
          <p:nvPr/>
        </p:nvSpPr>
        <p:spPr>
          <a:xfrm>
            <a:off x="3930243" y="2555566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랭킹 검색기능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727CE-8091-4D07-9EAB-6C0154BF8274}"/>
              </a:ext>
            </a:extLst>
          </p:cNvPr>
          <p:cNvSpPr txBox="1"/>
          <p:nvPr/>
        </p:nvSpPr>
        <p:spPr>
          <a:xfrm>
            <a:off x="3522630" y="7835122"/>
            <a:ext cx="1013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검색한 값이 있는 경우</a:t>
            </a:r>
            <a:r>
              <a:rPr lang="en-US" altLang="ko-KR" sz="2400"/>
              <a:t>, </a:t>
            </a:r>
            <a:r>
              <a:rPr lang="ko-KR" altLang="en-US" sz="2400"/>
              <a:t>해당 닉네임의 순위와 누적포인트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DDC1E-22EA-905F-8AFA-E9CA296F7DCF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05-7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34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0285715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31" y="1448574"/>
            <a:ext cx="13276340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3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2" y="1000228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D7A84A-1F60-44C0-B89B-3EBF0693BE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830" y="3576732"/>
            <a:ext cx="11710523" cy="39396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3F7694-FE40-4EA2-9D81-F2F29FF1B716}"/>
              </a:ext>
            </a:extLst>
          </p:cNvPr>
          <p:cNvSpPr txBox="1"/>
          <p:nvPr/>
        </p:nvSpPr>
        <p:spPr>
          <a:xfrm>
            <a:off x="3930243" y="2555566"/>
            <a:ext cx="694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랭킹 검색기능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C39C43-D236-424B-AD30-71257FEEA1EC}"/>
              </a:ext>
            </a:extLst>
          </p:cNvPr>
          <p:cNvSpPr txBox="1"/>
          <p:nvPr/>
        </p:nvSpPr>
        <p:spPr>
          <a:xfrm>
            <a:off x="3522630" y="7835122"/>
            <a:ext cx="889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검색한 값이 없는 경우</a:t>
            </a:r>
            <a:r>
              <a:rPr lang="en-US" altLang="ko-KR" sz="2400"/>
              <a:t>, “</a:t>
            </a:r>
            <a:r>
              <a:rPr lang="ko-KR" altLang="en-US" sz="2400"/>
              <a:t>존재하지 않는 닉네임입니다</a:t>
            </a:r>
            <a:r>
              <a:rPr lang="en-US" altLang="ko-KR" sz="2400"/>
              <a:t>.” </a:t>
            </a:r>
            <a:r>
              <a:rPr lang="ko-KR" altLang="en-US" sz="2400"/>
              <a:t>출력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1CB79-C4C8-ADC2-0530-910F34A93F2F}"/>
              </a:ext>
            </a:extLst>
          </p:cNvPr>
          <p:cNvSpPr txBox="1"/>
          <p:nvPr/>
        </p:nvSpPr>
        <p:spPr>
          <a:xfrm>
            <a:off x="1375955" y="1370736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05-7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272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947021" cy="18830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5459" y="5882493"/>
            <a:ext cx="3241411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8" y="7594506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0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02034" y="1648912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05-8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02978" y="3964554"/>
            <a:ext cx="42755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/>
              <a:t>기능구현</a:t>
            </a:r>
            <a:endParaRPr lang="en-US" altLang="ko-KR" sz="6600" b="1" dirty="0"/>
          </a:p>
          <a:p>
            <a:r>
              <a:rPr lang="en-US" altLang="ko-KR" sz="6600" b="1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489306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05-8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62" y="2241435"/>
            <a:ext cx="11476411" cy="67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30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CD0F7-CA82-B4E7-0BA1-F4D21C272A27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05-8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8F087E-7341-2DF2-25CD-06E8B48D9B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4232" y="3938015"/>
            <a:ext cx="5971568" cy="42079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E56A8B8-0C92-A11A-D0CE-0F2C8BEDB24F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2183966" y="6042008"/>
            <a:ext cx="6121834" cy="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863AEE-EF9C-EA96-1988-0366E760D12E}"/>
              </a:ext>
            </a:extLst>
          </p:cNvPr>
          <p:cNvGrpSpPr/>
          <p:nvPr/>
        </p:nvGrpSpPr>
        <p:grpSpPr>
          <a:xfrm>
            <a:off x="8550313" y="3989394"/>
            <a:ext cx="7985087" cy="4354497"/>
            <a:chOff x="3670801" y="3598575"/>
            <a:chExt cx="11096971" cy="40189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9AC8D7-48CE-FB58-DAD8-61B3AF07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886" y="3598575"/>
              <a:ext cx="4963886" cy="3200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2126F6-81A1-7D69-58BF-9D90E2891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70801" y="3598575"/>
              <a:ext cx="4646339" cy="323223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837B03-3B41-194D-13A1-BCBD856E810B}"/>
                </a:ext>
              </a:extLst>
            </p:cNvPr>
            <p:cNvSpPr txBox="1"/>
            <p:nvPr/>
          </p:nvSpPr>
          <p:spPr>
            <a:xfrm>
              <a:off x="4180012" y="7237613"/>
              <a:ext cx="3627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일반 사용자 글쓰기 카테고리 종류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A6F7EE-5592-0126-1A2B-794C7917F70E}"/>
                </a:ext>
              </a:extLst>
            </p:cNvPr>
            <p:cNvSpPr/>
            <p:nvPr/>
          </p:nvSpPr>
          <p:spPr>
            <a:xfrm>
              <a:off x="10471871" y="7248151"/>
              <a:ext cx="31133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관리자 글쓰기 카테고리 종류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04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7978" y="1483926"/>
            <a:ext cx="15312222" cy="7774374"/>
          </a:xfrm>
          <a:prstGeom prst="rect">
            <a:avLst/>
          </a:prstGeom>
          <a:noFill/>
        </p:spPr>
      </p:pic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692625-2A67-40DA-B776-7A27B6070B4B}"/>
              </a:ext>
            </a:extLst>
          </p:cNvPr>
          <p:cNvSpPr/>
          <p:nvPr/>
        </p:nvSpPr>
        <p:spPr>
          <a:xfrm>
            <a:off x="3598829" y="3009899"/>
            <a:ext cx="6540965" cy="5764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D3C26C-2738-450E-92AE-01BD85A270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596" y="4531784"/>
            <a:ext cx="1894004" cy="129751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162DFEB-B29F-420B-9EB2-F2292F675440}"/>
              </a:ext>
            </a:extLst>
          </p:cNvPr>
          <p:cNvGrpSpPr/>
          <p:nvPr/>
        </p:nvGrpSpPr>
        <p:grpSpPr>
          <a:xfrm>
            <a:off x="6989439" y="5951501"/>
            <a:ext cx="2807824" cy="1828008"/>
            <a:chOff x="5906871" y="6583575"/>
            <a:chExt cx="2807824" cy="1828008"/>
          </a:xfrm>
        </p:grpSpPr>
        <p:pic>
          <p:nvPicPr>
            <p:cNvPr id="23" name="Picture 4" descr="Java logo and symbol, meaning, history, PNG">
              <a:extLst>
                <a:ext uri="{FF2B5EF4-FFF2-40B4-BE49-F238E27FC236}">
                  <a16:creationId xmlns:a16="http://schemas.microsoft.com/office/drawing/2014/main" id="{B2EEECE0-D117-4E0D-83EE-D1A5A5BAB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7976" y="6583575"/>
              <a:ext cx="1389438" cy="868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F91254-A973-4B55-B0D7-BCA0F7030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06871" y="7601845"/>
              <a:ext cx="2807824" cy="809738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6831F8-6ADC-4290-85F0-80DD0839E1AD}"/>
              </a:ext>
            </a:extLst>
          </p:cNvPr>
          <p:cNvSpPr/>
          <p:nvPr/>
        </p:nvSpPr>
        <p:spPr>
          <a:xfrm>
            <a:off x="6953600" y="4248193"/>
            <a:ext cx="2952400" cy="37147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10" descr="Oracle Logo, symbol, meaning, history, PNG">
            <a:extLst>
              <a:ext uri="{FF2B5EF4-FFF2-40B4-BE49-F238E27FC236}">
                <a16:creationId xmlns:a16="http://schemas.microsoft.com/office/drawing/2014/main" id="{189AA84D-C89E-4FC1-A961-A52DC6341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9" b="33889"/>
          <a:stretch/>
        </p:blipFill>
        <p:spPr bwMode="auto">
          <a:xfrm>
            <a:off x="12845536" y="6219692"/>
            <a:ext cx="2470664" cy="44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08641FC1-C64D-4C6E-BAEF-B3E4E362A2EA}"/>
              </a:ext>
            </a:extLst>
          </p:cNvPr>
          <p:cNvSpPr/>
          <p:nvPr/>
        </p:nvSpPr>
        <p:spPr>
          <a:xfrm>
            <a:off x="12592400" y="5067300"/>
            <a:ext cx="2952400" cy="2655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왼쪽/오른쪽 55">
            <a:extLst>
              <a:ext uri="{FF2B5EF4-FFF2-40B4-BE49-F238E27FC236}">
                <a16:creationId xmlns:a16="http://schemas.microsoft.com/office/drawing/2014/main" id="{A35263E3-43F1-46BC-BAA3-113C4DD4DC7D}"/>
              </a:ext>
            </a:extLst>
          </p:cNvPr>
          <p:cNvSpPr/>
          <p:nvPr/>
        </p:nvSpPr>
        <p:spPr>
          <a:xfrm>
            <a:off x="10220656" y="6126713"/>
            <a:ext cx="2352344" cy="5407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19CB7B-BAD6-49EE-B455-ECF306624E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4296" y="5471195"/>
            <a:ext cx="843672" cy="1238293"/>
          </a:xfrm>
          <a:prstGeom prst="rect">
            <a:avLst/>
          </a:prstGeom>
        </p:spPr>
      </p:pic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CDB61B75-A455-41B4-AB4D-1BF7951BBFC6}"/>
              </a:ext>
            </a:extLst>
          </p:cNvPr>
          <p:cNvSpPr/>
          <p:nvPr/>
        </p:nvSpPr>
        <p:spPr>
          <a:xfrm>
            <a:off x="2981481" y="5890766"/>
            <a:ext cx="617835" cy="471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ngrok (@ngrokHQ) / X">
            <a:extLst>
              <a:ext uri="{FF2B5EF4-FFF2-40B4-BE49-F238E27FC236}">
                <a16:creationId xmlns:a16="http://schemas.microsoft.com/office/drawing/2014/main" id="{6511891E-8D15-4361-8221-6C551242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21" y="2483495"/>
            <a:ext cx="1238293" cy="123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F273B416-D468-4A05-9411-37FD572015E3}"/>
              </a:ext>
            </a:extLst>
          </p:cNvPr>
          <p:cNvGrpSpPr/>
          <p:nvPr/>
        </p:nvGrpSpPr>
        <p:grpSpPr>
          <a:xfrm>
            <a:off x="3829400" y="4229100"/>
            <a:ext cx="2839719" cy="3722485"/>
            <a:chOff x="3829400" y="4229100"/>
            <a:chExt cx="2839719" cy="372248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D98E54C-E467-4F9A-8F6C-1913D59A402F}"/>
                </a:ext>
              </a:extLst>
            </p:cNvPr>
            <p:cNvGrpSpPr/>
            <p:nvPr/>
          </p:nvGrpSpPr>
          <p:grpSpPr>
            <a:xfrm>
              <a:off x="4260223" y="5677007"/>
              <a:ext cx="2205796" cy="1893471"/>
              <a:chOff x="2217898" y="3506606"/>
              <a:chExt cx="4017842" cy="309107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EBC10C8-ACDC-4180-8A3F-1E4703D93F49}"/>
                  </a:ext>
                </a:extLst>
              </p:cNvPr>
              <p:cNvGrpSpPr/>
              <p:nvPr/>
            </p:nvGrpSpPr>
            <p:grpSpPr>
              <a:xfrm>
                <a:off x="2245273" y="3506606"/>
                <a:ext cx="3667155" cy="1506922"/>
                <a:chOff x="831869" y="3429000"/>
                <a:chExt cx="4393627" cy="1805445"/>
              </a:xfrm>
            </p:grpSpPr>
            <p:pic>
              <p:nvPicPr>
                <p:cNvPr id="21" name="Picture 12" descr="JavaScript logo and symbol, meaning, history, PNG">
                  <a:extLst>
                    <a:ext uri="{FF2B5EF4-FFF2-40B4-BE49-F238E27FC236}">
                      <a16:creationId xmlns:a16="http://schemas.microsoft.com/office/drawing/2014/main" id="{D5CF14F2-5D2F-4915-ACF7-2C1B019D8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08" r="25608"/>
                <a:stretch/>
              </p:blipFill>
              <p:spPr bwMode="auto">
                <a:xfrm>
                  <a:off x="3816246" y="3429000"/>
                  <a:ext cx="1409250" cy="18054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0">
                  <a:extLst>
                    <a:ext uri="{FF2B5EF4-FFF2-40B4-BE49-F238E27FC236}">
                      <a16:creationId xmlns:a16="http://schemas.microsoft.com/office/drawing/2014/main" id="{129AC9F9-6CF6-4B2D-B635-05195D0EF0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1869" y="3429000"/>
                  <a:ext cx="2789272" cy="18054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5" name="Picture 2" descr="C:\Users\hp\Desktop\jquery_original_wordmark_logo_icon_146447.png">
                <a:extLst>
                  <a:ext uri="{FF2B5EF4-FFF2-40B4-BE49-F238E27FC236}">
                    <a16:creationId xmlns:a16="http://schemas.microsoft.com/office/drawing/2014/main" id="{4A55193E-7B2B-419A-9E50-612FFD8EE0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7898" y="5013529"/>
                <a:ext cx="1417772" cy="1417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6" name="그룹 1022">
                <a:extLst>
                  <a:ext uri="{FF2B5EF4-FFF2-40B4-BE49-F238E27FC236}">
                    <a16:creationId xmlns:a16="http://schemas.microsoft.com/office/drawing/2014/main" id="{90DED1A7-3711-40A5-B742-8ECDB213BBEB}"/>
                  </a:ext>
                </a:extLst>
              </p:cNvPr>
              <p:cNvGrpSpPr/>
              <p:nvPr/>
            </p:nvGrpSpPr>
            <p:grpSpPr>
              <a:xfrm>
                <a:off x="3579772" y="4847152"/>
                <a:ext cx="2655968" cy="1750524"/>
                <a:chOff x="5583833" y="3649354"/>
                <a:chExt cx="2655968" cy="1750524"/>
              </a:xfrm>
            </p:grpSpPr>
            <p:pic>
              <p:nvPicPr>
                <p:cNvPr id="27" name="Object 69">
                  <a:extLst>
                    <a:ext uri="{FF2B5EF4-FFF2-40B4-BE49-F238E27FC236}">
                      <a16:creationId xmlns:a16="http://schemas.microsoft.com/office/drawing/2014/main" id="{60D40B5E-3597-4D3D-A1CB-1BB9A27EA6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5583833" y="3649354"/>
                  <a:ext cx="2655968" cy="1750524"/>
                </a:xfrm>
                <a:prstGeom prst="rect">
                  <a:avLst/>
                </a:prstGeom>
              </p:spPr>
            </p:pic>
          </p:grp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DB2AF15-FB32-4E11-9EA9-00B13169CE0E}"/>
                </a:ext>
              </a:extLst>
            </p:cNvPr>
            <p:cNvSpPr/>
            <p:nvPr/>
          </p:nvSpPr>
          <p:spPr>
            <a:xfrm>
              <a:off x="3829400" y="4229100"/>
              <a:ext cx="2839719" cy="3722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E52EADB1-A533-4F47-8D29-8E42557B2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886200" y="4720975"/>
              <a:ext cx="2660451" cy="669479"/>
            </a:xfrm>
            <a:prstGeom prst="rect">
              <a:avLst/>
            </a:prstGeom>
          </p:spPr>
        </p:pic>
      </p:grpSp>
      <p:sp>
        <p:nvSpPr>
          <p:cNvPr id="962" name="직사각형 961">
            <a:extLst>
              <a:ext uri="{FF2B5EF4-FFF2-40B4-BE49-F238E27FC236}">
                <a16:creationId xmlns:a16="http://schemas.microsoft.com/office/drawing/2014/main" id="{524421B5-0898-43F0-879A-FE8D6E539066}"/>
              </a:ext>
            </a:extLst>
          </p:cNvPr>
          <p:cNvSpPr/>
          <p:nvPr/>
        </p:nvSpPr>
        <p:spPr>
          <a:xfrm>
            <a:off x="4419600" y="3771900"/>
            <a:ext cx="1600200" cy="669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Front-End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5FC4C1-91C7-487D-BC14-3D6C86CA909E}"/>
              </a:ext>
            </a:extLst>
          </p:cNvPr>
          <p:cNvSpPr/>
          <p:nvPr/>
        </p:nvSpPr>
        <p:spPr>
          <a:xfrm>
            <a:off x="7620000" y="3771900"/>
            <a:ext cx="1600200" cy="669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Back-End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33269B-9301-8770-24DF-7ECA1FB696C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33267" y="4423018"/>
            <a:ext cx="2470665" cy="994899"/>
          </a:xfrm>
          <a:prstGeom prst="rect">
            <a:avLst/>
          </a:prstGeom>
        </p:spPr>
      </p:pic>
      <p:pic>
        <p:nvPicPr>
          <p:cNvPr id="2" name="Object 18">
            <a:extLst>
              <a:ext uri="{FF2B5EF4-FFF2-40B4-BE49-F238E27FC236}">
                <a16:creationId xmlns:a16="http://schemas.microsoft.com/office/drawing/2014/main" id="{FC1EF9F5-200B-426A-421D-E27BBC69877C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5381" y="804956"/>
            <a:ext cx="2908645" cy="3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20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69" y="3612433"/>
            <a:ext cx="4477951" cy="38641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25" y="3628729"/>
            <a:ext cx="4642213" cy="38478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612433"/>
            <a:ext cx="4441291" cy="38299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6350" y="778006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본인 </a:t>
            </a:r>
            <a:r>
              <a:rPr lang="ko-KR" altLang="en-US" dirty="0" err="1"/>
              <a:t>게시글</a:t>
            </a:r>
            <a:r>
              <a:rPr lang="ko-KR" altLang="en-US" dirty="0"/>
              <a:t> 상세페이지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55637" y="7780069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</a:t>
            </a:r>
            <a:r>
              <a:rPr lang="ko-KR" altLang="en-US" dirty="0" err="1"/>
              <a:t>게시글</a:t>
            </a:r>
            <a:r>
              <a:rPr lang="ko-KR" altLang="en-US" dirty="0"/>
              <a:t> 상세페이지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656051" y="7778651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타회원</a:t>
            </a:r>
            <a:r>
              <a:rPr lang="ko-KR" altLang="en-US" dirty="0"/>
              <a:t> </a:t>
            </a:r>
            <a:r>
              <a:rPr lang="ko-KR" altLang="en-US" dirty="0" err="1"/>
              <a:t>게시글</a:t>
            </a:r>
            <a:r>
              <a:rPr lang="ko-KR" altLang="en-US" dirty="0"/>
              <a:t> 상세페이지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C7A4A-A73D-FB79-0189-9F52D8CB8CF6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05-8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382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08" y="3387565"/>
            <a:ext cx="6181725" cy="45816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54" y="3404623"/>
            <a:ext cx="6517880" cy="38622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48033" y="8285862"/>
            <a:ext cx="497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빈하트</a:t>
            </a:r>
            <a:r>
              <a:rPr lang="ko-KR" altLang="en-US" dirty="0"/>
              <a:t> 클릭 시 </a:t>
            </a:r>
            <a:r>
              <a:rPr lang="ko-KR" altLang="en-US" dirty="0" err="1"/>
              <a:t>풀하트</a:t>
            </a:r>
            <a:r>
              <a:rPr lang="ko-KR" altLang="en-US" dirty="0"/>
              <a:t> </a:t>
            </a:r>
            <a:r>
              <a:rPr lang="en-US" altLang="ko-KR" dirty="0"/>
              <a:t>+50p -&gt; </a:t>
            </a:r>
            <a:r>
              <a:rPr lang="ko-KR" altLang="en-US" dirty="0"/>
              <a:t>다시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-50p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8077200" y="4194243"/>
            <a:ext cx="3124200" cy="187257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E3760-F51B-545E-1E34-C3721496BECA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05-8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1062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408" y="2736668"/>
            <a:ext cx="8075039" cy="47398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1836"/>
            <a:ext cx="9408933" cy="2783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7D2B7-697C-E5A2-4339-984F54E21517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05-8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497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235" y="2776258"/>
            <a:ext cx="6208299" cy="51814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5734514"/>
            <a:ext cx="7772400" cy="2327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BE4F9-4E03-36A4-45BA-8000F74EDCDA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05-8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355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27" y="3523732"/>
            <a:ext cx="7173976" cy="46400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35" y="3523732"/>
            <a:ext cx="6286500" cy="44196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8839200" y="5500462"/>
            <a:ext cx="1219200" cy="405038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2FECB-1042-328D-C8A9-07FA0B625E02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05-8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166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48" y="2483494"/>
            <a:ext cx="9180015" cy="25076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624835"/>
            <a:ext cx="7239000" cy="26413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624835"/>
            <a:ext cx="6914424" cy="22318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300280-75E0-EE81-38C5-8345216DBE6F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05-8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32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62" y="2641655"/>
            <a:ext cx="12030075" cy="589597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10816355" y="4430428"/>
            <a:ext cx="1600200" cy="181066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01FC73-7B07-D8F7-2815-883F720E18D6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05-8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5795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947021" cy="18830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94354" y="4823974"/>
            <a:ext cx="3241411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464764" y="6515100"/>
            <a:ext cx="745058" cy="331863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09291" y="5463026"/>
            <a:ext cx="5212990" cy="4795194"/>
            <a:chOff x="9254432" y="5690935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54432" y="5690935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02034" y="1648912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05-9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63386" y="4109341"/>
            <a:ext cx="416909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  기능구현</a:t>
            </a:r>
            <a:br>
              <a:rPr lang="en-US" altLang="ko-KR" sz="6600" b="1"/>
            </a:br>
            <a:r>
              <a:rPr lang="en-US" altLang="ko-KR" sz="6600" b="1"/>
              <a:t>  PointShop</a:t>
            </a:r>
          </a:p>
        </p:txBody>
      </p:sp>
    </p:spTree>
    <p:extLst>
      <p:ext uri="{BB962C8B-B14F-4D97-AF65-F5344CB8AC3E}">
        <p14:creationId xmlns:p14="http://schemas.microsoft.com/office/powerpoint/2010/main" val="1180715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F06C3-9F54-0CF4-C0EB-84AB6DA012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3235" y="2664098"/>
            <a:ext cx="11407460" cy="5939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43D39-2B87-750A-4405-F51DF2FDE100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05-9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599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C343DC-1648-A639-FF07-8A7364A4A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4571" y="3292185"/>
            <a:ext cx="8452389" cy="5546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FA9382-396D-DAEE-0CBB-1CFB4C39E680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05-9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511CB8-9EF3-5428-4663-32A8681CE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3416721"/>
            <a:ext cx="3915321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7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38320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1C522FE-653E-C5C5-B1E3-890A6594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0" y="2520000"/>
            <a:ext cx="9658800" cy="1080000"/>
          </a:xfrm>
        </p:spPr>
        <p:txBody>
          <a:bodyPr>
            <a:normAutofit/>
          </a:bodyPr>
          <a:lstStyle/>
          <a:p>
            <a:pPr marL="285750" indent="-285750" algn="l">
              <a:defRPr/>
            </a:pP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구조 </a:t>
            </a:r>
            <a:r>
              <a:rPr lang="en-US" altLang="ko-KR" sz="4400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–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07F775-F625-A2C4-BA9C-047ABB857D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0000" y="3600000"/>
            <a:ext cx="10800000" cy="5332669"/>
          </a:xfrm>
          <a:prstGeom prst="rect">
            <a:avLst/>
          </a:prstGeom>
        </p:spPr>
      </p:pic>
      <p:pic>
        <p:nvPicPr>
          <p:cNvPr id="2" name="Object 18">
            <a:extLst>
              <a:ext uri="{FF2B5EF4-FFF2-40B4-BE49-F238E27FC236}">
                <a16:creationId xmlns:a16="http://schemas.microsoft.com/office/drawing/2014/main" id="{A65F5CC2-0FB1-7B2D-BEA0-085D9F1F4AF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5381" y="804956"/>
            <a:ext cx="2908645" cy="3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68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342E80-0583-F42C-D763-3697AB920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3235" y="2355919"/>
            <a:ext cx="10430323" cy="6657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040935-AD51-C780-05E9-895D8199C083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05-9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025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CBBCFE-DE95-0427-F428-C1ACE7F09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0984" y="2508148"/>
            <a:ext cx="9141791" cy="5936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919E72-3104-20C6-D614-5BABC218F762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05-9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7092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367AD4-C4B1-C4C8-CCD6-86FEF2254C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0341" y="3593884"/>
            <a:ext cx="4790387" cy="4277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B7D316-97C6-3DFB-0018-E6C3D650F0A1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05-9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F9003E-5CB0-4B83-CE1F-997FC039CE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5889" y="3630812"/>
            <a:ext cx="3954560" cy="4240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92ECC8-B49E-07DE-AEA1-ABEE2DA013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9803" y="3660723"/>
            <a:ext cx="4112597" cy="42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879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2780DC-5D66-585A-77FD-E1C0608B4B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2473" y="3937445"/>
            <a:ext cx="4429743" cy="2857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54F810-614B-840B-E98F-2768CFEB0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2216" y="3168101"/>
            <a:ext cx="9815826" cy="4814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0D24D3-49F7-CEB9-CD3D-1D050A59AAA5}"/>
              </a:ext>
            </a:extLst>
          </p:cNvPr>
          <p:cNvSpPr txBox="1"/>
          <p:nvPr/>
        </p:nvSpPr>
        <p:spPr>
          <a:xfrm>
            <a:off x="1375955" y="1370735"/>
            <a:ext cx="205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>
                <a:latin typeface="Calibri" panose="020F0502020204030204" pitchFamily="34" charset="0"/>
                <a:cs typeface="Calibri" panose="020F0502020204030204" pitchFamily="34" charset="0"/>
              </a:rPr>
              <a:t>05-9</a:t>
            </a:r>
            <a:endParaRPr lang="ko-KR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9754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41A26F-3971-9D28-28A7-A0B309AAFA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0" y="2957267"/>
            <a:ext cx="10696017" cy="5253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194DC-DCD5-E66C-E348-9EAD552822AA}"/>
              </a:ext>
            </a:extLst>
          </p:cNvPr>
          <p:cNvSpPr txBox="1"/>
          <p:nvPr/>
        </p:nvSpPr>
        <p:spPr>
          <a:xfrm>
            <a:off x="1375955" y="1370735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05-10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809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33E82F-36AC-1892-201C-1C7EFDD33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400" y="2850834"/>
            <a:ext cx="8135124" cy="5507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04EEB-6FFC-6BBC-9DE6-9C1AAE088089}"/>
              </a:ext>
            </a:extLst>
          </p:cNvPr>
          <p:cNvSpPr txBox="1"/>
          <p:nvPr/>
        </p:nvSpPr>
        <p:spPr>
          <a:xfrm>
            <a:off x="1375955" y="1370735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05-10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217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947021" cy="18830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94354" y="4823974"/>
            <a:ext cx="3241411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464764" y="6515100"/>
            <a:ext cx="745058" cy="331863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09291" y="5463026"/>
            <a:ext cx="5212990" cy="4795194"/>
            <a:chOff x="9254432" y="5690935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54432" y="5690935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483111" y="1903752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05-10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63386" y="4109341"/>
            <a:ext cx="39517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  기능구현</a:t>
            </a:r>
            <a:br>
              <a:rPr lang="en-US" altLang="ko-KR" sz="6600" b="1"/>
            </a:br>
            <a:r>
              <a:rPr lang="en-US" altLang="ko-KR" sz="6600" b="1"/>
              <a:t>    History</a:t>
            </a:r>
          </a:p>
        </p:txBody>
      </p:sp>
    </p:spTree>
    <p:extLst>
      <p:ext uri="{BB962C8B-B14F-4D97-AF65-F5344CB8AC3E}">
        <p14:creationId xmlns:p14="http://schemas.microsoft.com/office/powerpoint/2010/main" val="22508934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12499C-54EB-83A1-904D-8B1C14AEA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0" y="2573919"/>
            <a:ext cx="9630662" cy="6020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622E05-F6AD-B285-301C-FF25381AF3C6}"/>
              </a:ext>
            </a:extLst>
          </p:cNvPr>
          <p:cNvSpPr txBox="1"/>
          <p:nvPr/>
        </p:nvSpPr>
        <p:spPr>
          <a:xfrm>
            <a:off x="1375955" y="1370735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05-10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1852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954" y="141825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88" y="523853"/>
            <a:ext cx="1947021" cy="1883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212215-08F8-3A7C-4C65-30BDD0430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3235" y="2961219"/>
            <a:ext cx="11149134" cy="5344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4EACB-9F84-C11D-CC07-E491F84BE300}"/>
              </a:ext>
            </a:extLst>
          </p:cNvPr>
          <p:cNvSpPr txBox="1"/>
          <p:nvPr/>
        </p:nvSpPr>
        <p:spPr>
          <a:xfrm>
            <a:off x="1375955" y="1370735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05-10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393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952" y="882844"/>
            <a:ext cx="1947021" cy="18830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5459" y="5882493"/>
            <a:ext cx="3241411" cy="2057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8" y="7594506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0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483111" y="1852688"/>
            <a:ext cx="205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Calibri" panose="020F0502020204030204" pitchFamily="34" charset="0"/>
                <a:cs typeface="Calibri" panose="020F0502020204030204" pitchFamily="34" charset="0"/>
              </a:rPr>
              <a:t>05-11</a:t>
            </a:r>
            <a:endParaRPr lang="ko-KR" altLang="en-US" sz="6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31575" y="4063992"/>
            <a:ext cx="35702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/>
              <a:t>기능구현</a:t>
            </a:r>
            <a:br>
              <a:rPr lang="en-US" altLang="ko-KR" sz="6600" b="1"/>
            </a:br>
            <a:r>
              <a:rPr lang="en-US" altLang="ko-KR" sz="6600" b="1"/>
              <a:t> support</a:t>
            </a:r>
          </a:p>
        </p:txBody>
      </p:sp>
    </p:spTree>
    <p:extLst>
      <p:ext uri="{BB962C8B-B14F-4D97-AF65-F5344CB8AC3E}">
        <p14:creationId xmlns:p14="http://schemas.microsoft.com/office/powerpoint/2010/main" val="3991427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1684</Words>
  <Application>Microsoft Office PowerPoint</Application>
  <PresentationFormat>사용자 지정</PresentationFormat>
  <Paragraphs>358</Paragraphs>
  <Slides>120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30" baseType="lpstr">
      <vt:lpstr>LotteMartDream</vt:lpstr>
      <vt:lpstr>Söhne</vt:lpstr>
      <vt:lpstr>굴림</vt:lpstr>
      <vt:lpstr>맑은 고딕</vt:lpstr>
      <vt:lpstr>Arial</vt:lpstr>
      <vt:lpstr>Bahnschrift Light</vt:lpstr>
      <vt:lpstr>Bahnschrift SemiBold SemiConden</vt:lpstr>
      <vt:lpstr>Berlin Sans FB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프로젝트 개요 : 선정 배경</vt:lpstr>
      <vt:lpstr>프로젝트 개요 : 컨셉</vt:lpstr>
      <vt:lpstr>프로젝트 개요 : 개발 도구 및 기술</vt:lpstr>
      <vt:lpstr>PowerPoint 프레젠테이션</vt:lpstr>
      <vt:lpstr>프로젝트 개요 : 구조 – 회원가입</vt:lpstr>
      <vt:lpstr>프로젝트 개요 : 구조 – 회원</vt:lpstr>
      <vt:lpstr>프로젝트 개요 : 구조 – 회원</vt:lpstr>
      <vt:lpstr>프로젝트 개요 : 구조 – 회원</vt:lpstr>
      <vt:lpstr>프로젝트 개요 : 구조 – 비회원</vt:lpstr>
      <vt:lpstr>프로젝트 개요 :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자체 평가 의견 – 공통</vt:lpstr>
      <vt:lpstr>자체 평가 의견 – 윤범헌</vt:lpstr>
      <vt:lpstr>자체 평가 의견 – 변장철(1)</vt:lpstr>
      <vt:lpstr>자체 평가 의견 – 변장철(2)</vt:lpstr>
      <vt:lpstr>자체 평가 의견 – 박현지</vt:lpstr>
      <vt:lpstr>자체 평가 의견 –  김예림</vt:lpstr>
      <vt:lpstr>자체 평가 의견 –  송경호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hnymon</cp:lastModifiedBy>
  <cp:revision>305</cp:revision>
  <dcterms:created xsi:type="dcterms:W3CDTF">2023-12-20T19:52:12Z</dcterms:created>
  <dcterms:modified xsi:type="dcterms:W3CDTF">2024-02-22T07:39:43Z</dcterms:modified>
</cp:coreProperties>
</file>